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Montserrat Black"/>
      <p:bold r:id="rId15"/>
      <p:boldItalic r:id="rId16"/>
    </p:embeddedFont>
    <p:embeddedFont>
      <p:font typeface="Montserrat"/>
      <p:regular r:id="rId17"/>
      <p:bold r:id="rId18"/>
      <p:italic r:id="rId19"/>
      <p:boldItalic r:id="rId20"/>
    </p:embeddedFont>
    <p:embeddedFont>
      <p:font typeface="Anaheim"/>
      <p:regular r:id="rId21"/>
      <p:bold r:id="rId22"/>
    </p:embeddedFont>
    <p:embeddedFont>
      <p:font typeface="Bebas Neue"/>
      <p:regular r:id="rId23"/>
    </p:embeddedFont>
    <p:embeddedFont>
      <p:font typeface="PT Sans"/>
      <p:regular r:id="rId24"/>
      <p:bold r:id="rId25"/>
      <p:italic r:id="rId26"/>
      <p:boldItalic r:id="rId27"/>
    </p:embeddedFont>
    <p:embeddedFont>
      <p:font typeface="Roboto Mon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Anaheim-bold.fntdata"/><Relationship Id="rId21" Type="http://schemas.openxmlformats.org/officeDocument/2006/relationships/font" Target="fonts/Anaheim-regular.fntdata"/><Relationship Id="rId24" Type="http://schemas.openxmlformats.org/officeDocument/2006/relationships/font" Target="fonts/PTSans-regular.fntdata"/><Relationship Id="rId23" Type="http://schemas.openxmlformats.org/officeDocument/2006/relationships/font" Target="fonts/Bebas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TSans-italic.fntdata"/><Relationship Id="rId25" Type="http://schemas.openxmlformats.org/officeDocument/2006/relationships/font" Target="fonts/PTSans-bold.fntdata"/><Relationship Id="rId28" Type="http://schemas.openxmlformats.org/officeDocument/2006/relationships/font" Target="fonts/RobotoMono-regular.fntdata"/><Relationship Id="rId27" Type="http://schemas.openxmlformats.org/officeDocument/2006/relationships/font" Target="fonts/PTSans-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Mon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ono-boldItalic.fntdata"/><Relationship Id="rId30" Type="http://schemas.openxmlformats.org/officeDocument/2006/relationships/font" Target="fonts/RobotoMono-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ontserratBlack-bold.fntdata"/><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font" Target="fonts/MontserratBlack-boldItalic.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6" name="Shape 1496"/>
        <p:cNvGrpSpPr/>
        <p:nvPr/>
      </p:nvGrpSpPr>
      <p:grpSpPr>
        <a:xfrm>
          <a:off x="0" y="0"/>
          <a:ext cx="0" cy="0"/>
          <a:chOff x="0" y="0"/>
          <a:chExt cx="0" cy="0"/>
        </a:xfrm>
      </p:grpSpPr>
      <p:sp>
        <p:nvSpPr>
          <p:cNvPr id="1497" name="Google Shape;1497;g1734a882cf6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8" name="Google Shape;1498;g1734a882cf6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3bf1f63609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3bf1f63609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3bf1f636090_0_1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3bf1f636090_0_1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g3bf1f63609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 name="Google Shape;1381;g3bf1f63609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1734a882cf6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1734a882cf6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1734a882cf6_0_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1734a882cf6_0_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hyperlink" Target="http://app.py" TargetMode="External"/><Relationship Id="rId8"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pic>
        <p:nvPicPr>
          <p:cNvPr id="1233" name="Google Shape;1233;p32"/>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34" name="Google Shape;1234;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5" name="Google Shape;1235;p32"/>
          <p:cNvGrpSpPr/>
          <p:nvPr/>
        </p:nvGrpSpPr>
        <p:grpSpPr>
          <a:xfrm>
            <a:off x="7905475" y="1913575"/>
            <a:ext cx="76825" cy="76800"/>
            <a:chOff x="3104875" y="1099400"/>
            <a:chExt cx="76825" cy="76800"/>
          </a:xfrm>
        </p:grpSpPr>
        <p:sp>
          <p:nvSpPr>
            <p:cNvPr id="1236" name="Google Shape;1236;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2"/>
          <p:cNvGrpSpPr/>
          <p:nvPr/>
        </p:nvGrpSpPr>
        <p:grpSpPr>
          <a:xfrm>
            <a:off x="5419450" y="3918800"/>
            <a:ext cx="76825" cy="76800"/>
            <a:chOff x="3104875" y="1099400"/>
            <a:chExt cx="76825" cy="76800"/>
          </a:xfrm>
        </p:grpSpPr>
        <p:sp>
          <p:nvSpPr>
            <p:cNvPr id="1239" name="Google Shape;1239;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2"/>
          <p:cNvGrpSpPr/>
          <p:nvPr/>
        </p:nvGrpSpPr>
        <p:grpSpPr>
          <a:xfrm>
            <a:off x="4400275" y="699350"/>
            <a:ext cx="76825" cy="76800"/>
            <a:chOff x="3104875" y="1099400"/>
            <a:chExt cx="76825" cy="76800"/>
          </a:xfrm>
        </p:grpSpPr>
        <p:sp>
          <p:nvSpPr>
            <p:cNvPr id="1242" name="Google Shape;1242;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4" name="Google Shape;1244;p32"/>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45" name="Google Shape;1245;p3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t>LogSentiel</a:t>
            </a:r>
            <a:r>
              <a:rPr lang="en" sz="5200">
                <a:solidFill>
                  <a:schemeClr val="dk2"/>
                </a:solidFill>
                <a:latin typeface="Montserrat Black"/>
                <a:ea typeface="Montserrat Black"/>
                <a:cs typeface="Montserrat Black"/>
                <a:sym typeface="Montserrat Black"/>
              </a:rPr>
              <a:t>(AI)</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rPr lang="en" sz="2800"/>
              <a:t>AL-POWERED IT TROUBLESHOOTING SYSTEM</a:t>
            </a:r>
            <a:endParaRPr sz="2800"/>
          </a:p>
        </p:txBody>
      </p:sp>
      <p:sp>
        <p:nvSpPr>
          <p:cNvPr id="1246" name="Google Shape;1246;p3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E5E7EB"/>
                </a:solidFill>
                <a:highlight>
                  <a:srgbClr val="0B0F1A"/>
                </a:highlight>
              </a:rPr>
              <a:t>RAG + Compression + Validation + Escalation</a:t>
            </a:r>
            <a:endParaRPr b="1"/>
          </a:p>
        </p:txBody>
      </p:sp>
      <p:sp>
        <p:nvSpPr>
          <p:cNvPr id="1247" name="Google Shape;1247;p32"/>
          <p:cNvSpPr txBox="1"/>
          <p:nvPr/>
        </p:nvSpPr>
        <p:spPr>
          <a:xfrm>
            <a:off x="821525" y="3918800"/>
            <a:ext cx="4376700" cy="633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-Ishani Ghosh(24BCE5187)</a:t>
            </a:r>
            <a:endParaRPr>
              <a:solidFill>
                <a:schemeClr val="dk1"/>
              </a:solidFill>
              <a:latin typeface="Montserrat"/>
              <a:ea typeface="Montserrat"/>
              <a:cs typeface="Montserrat"/>
              <a:sym typeface="Montserrat"/>
            </a:endParaRPr>
          </a:p>
          <a:p>
            <a:pPr indent="0" lvl="0" marL="0" rtl="0" algn="r">
              <a:spcBef>
                <a:spcPts val="0"/>
              </a:spcBef>
              <a:spcAft>
                <a:spcPts val="0"/>
              </a:spcAft>
              <a:buNone/>
            </a:pPr>
            <a:r>
              <a:rPr lang="en">
                <a:solidFill>
                  <a:schemeClr val="dk1"/>
                </a:solidFill>
                <a:latin typeface="Montserrat"/>
                <a:ea typeface="Montserrat"/>
                <a:cs typeface="Montserrat"/>
                <a:sym typeface="Montserrat"/>
              </a:rPr>
              <a:t>VIT CHENNAI STUDENT</a:t>
            </a:r>
            <a:endParaRPr>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
        <p:nvSpPr>
          <p:cNvPr id="1500" name="Google Shape;1500;p4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ENHANCEMENTS</a:t>
            </a:r>
            <a:endParaRPr/>
          </a:p>
        </p:txBody>
      </p:sp>
      <p:sp>
        <p:nvSpPr>
          <p:cNvPr id="1501" name="Google Shape;1501;p41"/>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JIRA Integration for Escalation</a:t>
            </a:r>
            <a:endParaRPr sz="1400"/>
          </a:p>
        </p:txBody>
      </p:sp>
      <p:sp>
        <p:nvSpPr>
          <p:cNvPr id="1502" name="Google Shape;1502;p41"/>
          <p:cNvSpPr txBox="1"/>
          <p:nvPr>
            <p:ph idx="6" type="subTitle"/>
          </p:nvPr>
        </p:nvSpPr>
        <p:spPr>
          <a:xfrm>
            <a:off x="1755325" y="2984775"/>
            <a:ext cx="2595000" cy="6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Advanced Search &amp; Public Deployment Strategy</a:t>
            </a:r>
            <a:endParaRPr sz="1400"/>
          </a:p>
        </p:txBody>
      </p:sp>
      <p:sp>
        <p:nvSpPr>
          <p:cNvPr id="1503" name="Google Shape;1503;p41"/>
          <p:cNvSpPr txBox="1"/>
          <p:nvPr>
            <p:ph idx="5" type="subTitle"/>
          </p:nvPr>
        </p:nvSpPr>
        <p:spPr>
          <a:xfrm>
            <a:off x="1755325" y="16081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Redis Caching Layer</a:t>
            </a:r>
            <a:endParaRPr sz="1400"/>
          </a:p>
        </p:txBody>
      </p:sp>
      <p:sp>
        <p:nvSpPr>
          <p:cNvPr id="1504" name="Google Shape;1504;p41"/>
          <p:cNvSpPr txBox="1"/>
          <p:nvPr>
            <p:ph idx="1" type="subTitle"/>
          </p:nvPr>
        </p:nvSpPr>
        <p:spPr>
          <a:xfrm>
            <a:off x="1755325" y="2166425"/>
            <a:ext cx="2595000" cy="7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Introduce Redis to cache frequently retrieved embeddings and solutions, reducing repeated computation and significantly lowering response latency.</a:t>
            </a:r>
            <a:endParaRPr sz="900"/>
          </a:p>
        </p:txBody>
      </p:sp>
      <p:sp>
        <p:nvSpPr>
          <p:cNvPr id="1505" name="Google Shape;1505;p41"/>
          <p:cNvSpPr txBox="1"/>
          <p:nvPr>
            <p:ph idx="2" type="subTitle"/>
          </p:nvPr>
        </p:nvSpPr>
        <p:spPr>
          <a:xfrm>
            <a:off x="4793675" y="2135075"/>
            <a:ext cx="2595000" cy="78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00"/>
              <a:t>Integrate automated JIRA ticket creation for low-confidence cases, enabling seamless human intervention and enterprise workflow alignment.</a:t>
            </a:r>
            <a:endParaRPr sz="900"/>
          </a:p>
        </p:txBody>
      </p:sp>
      <p:sp>
        <p:nvSpPr>
          <p:cNvPr id="1506" name="Google Shape;1506;p41"/>
          <p:cNvSpPr txBox="1"/>
          <p:nvPr>
            <p:ph idx="3" type="subTitle"/>
          </p:nvPr>
        </p:nvSpPr>
        <p:spPr>
          <a:xfrm>
            <a:off x="1755325" y="3638175"/>
            <a:ext cx="2595000" cy="86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Enhance retrieval using hybrid search (semantic + keyword) and deploy the system as a publicly accessible API with authentication and rate limiting.</a:t>
            </a:r>
            <a:endParaRPr sz="1000"/>
          </a:p>
        </p:txBody>
      </p:sp>
      <p:sp>
        <p:nvSpPr>
          <p:cNvPr id="1507" name="Google Shape;1507;p41"/>
          <p:cNvSpPr txBox="1"/>
          <p:nvPr>
            <p:ph idx="4" type="subTitle"/>
          </p:nvPr>
        </p:nvSpPr>
        <p:spPr>
          <a:xfrm>
            <a:off x="4793675" y="3361250"/>
            <a:ext cx="2595000" cy="108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Implement Celery for asynchronous task processing to handle high concurrency (e.g., 1000+ users) without blocking the main application, ensuring system stability under load.</a:t>
            </a:r>
            <a:endParaRPr sz="1000"/>
          </a:p>
        </p:txBody>
      </p:sp>
      <p:sp>
        <p:nvSpPr>
          <p:cNvPr id="1508" name="Google Shape;1508;p41"/>
          <p:cNvSpPr txBox="1"/>
          <p:nvPr>
            <p:ph idx="8" type="subTitle"/>
          </p:nvPr>
        </p:nvSpPr>
        <p:spPr>
          <a:xfrm>
            <a:off x="4793680" y="29847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Production-Grade Scalability with Celery</a:t>
            </a:r>
            <a:endParaRPr sz="1400"/>
          </a:p>
        </p:txBody>
      </p:sp>
      <p:grpSp>
        <p:nvGrpSpPr>
          <p:cNvPr id="1509" name="Google Shape;1509;p41"/>
          <p:cNvGrpSpPr/>
          <p:nvPr/>
        </p:nvGrpSpPr>
        <p:grpSpPr>
          <a:xfrm>
            <a:off x="971350" y="1328513"/>
            <a:ext cx="76825" cy="76800"/>
            <a:chOff x="3104875" y="1099400"/>
            <a:chExt cx="76825" cy="76800"/>
          </a:xfrm>
        </p:grpSpPr>
        <p:sp>
          <p:nvSpPr>
            <p:cNvPr id="1510" name="Google Shape;1510;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 name="Google Shape;1512;p41"/>
          <p:cNvGrpSpPr/>
          <p:nvPr/>
        </p:nvGrpSpPr>
        <p:grpSpPr>
          <a:xfrm>
            <a:off x="1235150" y="4006963"/>
            <a:ext cx="76825" cy="76800"/>
            <a:chOff x="3104875" y="1099400"/>
            <a:chExt cx="76825" cy="76800"/>
          </a:xfrm>
        </p:grpSpPr>
        <p:sp>
          <p:nvSpPr>
            <p:cNvPr id="1513" name="Google Shape;1513;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41"/>
          <p:cNvGrpSpPr/>
          <p:nvPr/>
        </p:nvGrpSpPr>
        <p:grpSpPr>
          <a:xfrm>
            <a:off x="8074025" y="2689263"/>
            <a:ext cx="76825" cy="76800"/>
            <a:chOff x="3104875" y="1099400"/>
            <a:chExt cx="76825" cy="76800"/>
          </a:xfrm>
        </p:grpSpPr>
        <p:sp>
          <p:nvSpPr>
            <p:cNvPr id="1516" name="Google Shape;1516;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8" name="Google Shape;1518;p41"/>
          <p:cNvPicPr preferRelativeResize="0"/>
          <p:nvPr/>
        </p:nvPicPr>
        <p:blipFill rotWithShape="1">
          <a:blip r:embed="rId3">
            <a:alphaModFix/>
          </a:blip>
          <a:srcRect b="0" l="22009" r="18455" t="0"/>
          <a:stretch/>
        </p:blipFill>
        <p:spPr>
          <a:xfrm rot="-1020103">
            <a:off x="7502688" y="835489"/>
            <a:ext cx="652201" cy="616226"/>
          </a:xfrm>
          <a:prstGeom prst="rect">
            <a:avLst/>
          </a:prstGeom>
          <a:noFill/>
          <a:ln>
            <a:noFill/>
          </a:ln>
        </p:spPr>
      </p:pic>
      <p:pic>
        <p:nvPicPr>
          <p:cNvPr id="1519" name="Google Shape;1519;p41"/>
          <p:cNvPicPr preferRelativeResize="0"/>
          <p:nvPr/>
        </p:nvPicPr>
        <p:blipFill rotWithShape="1">
          <a:blip r:embed="rId4">
            <a:alphaModFix/>
          </a:blip>
          <a:srcRect b="0" l="15236" r="10474" t="0"/>
          <a:stretch/>
        </p:blipFill>
        <p:spPr>
          <a:xfrm rot="1220421">
            <a:off x="233474" y="2300022"/>
            <a:ext cx="1552575" cy="13908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3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53" name="Google Shape;1253;p33"/>
          <p:cNvSpPr txBox="1"/>
          <p:nvPr>
            <p:ph idx="2" type="title"/>
          </p:nvPr>
        </p:nvSpPr>
        <p:spPr>
          <a:xfrm>
            <a:off x="890575" y="152095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4" name="Google Shape;1254;p3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1255" name="Google Shape;1255;p33"/>
          <p:cNvSpPr txBox="1"/>
          <p:nvPr>
            <p:ph idx="5" type="title"/>
          </p:nvPr>
        </p:nvSpPr>
        <p:spPr>
          <a:xfrm>
            <a:off x="890575" y="215403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56" name="Google Shape;1256;p3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PROPOSED SOLUTION</a:t>
            </a:r>
            <a:endParaRPr/>
          </a:p>
        </p:txBody>
      </p:sp>
      <p:sp>
        <p:nvSpPr>
          <p:cNvPr id="1257" name="Google Shape;1257;p33"/>
          <p:cNvSpPr txBox="1"/>
          <p:nvPr>
            <p:ph idx="8" type="title"/>
          </p:nvPr>
        </p:nvSpPr>
        <p:spPr>
          <a:xfrm>
            <a:off x="890575" y="278712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58" name="Google Shape;1258;p3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STRUCTURE</a:t>
            </a:r>
            <a:endParaRPr/>
          </a:p>
        </p:txBody>
      </p:sp>
      <p:sp>
        <p:nvSpPr>
          <p:cNvPr id="1259" name="Google Shape;1259;p33"/>
          <p:cNvSpPr txBox="1"/>
          <p:nvPr>
            <p:ph idx="14" type="title"/>
          </p:nvPr>
        </p:nvSpPr>
        <p:spPr>
          <a:xfrm>
            <a:off x="890575" y="342020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60" name="Google Shape;1260;p3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ARCHITECTURE</a:t>
            </a:r>
            <a:endParaRPr/>
          </a:p>
        </p:txBody>
      </p:sp>
      <p:sp>
        <p:nvSpPr>
          <p:cNvPr id="1261" name="Google Shape;1261;p33"/>
          <p:cNvSpPr txBox="1"/>
          <p:nvPr>
            <p:ph idx="17" type="title"/>
          </p:nvPr>
        </p:nvSpPr>
        <p:spPr>
          <a:xfrm>
            <a:off x="890575" y="405329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62" name="Google Shape;1262;p3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FUTURE ENHANCEMENT</a:t>
            </a:r>
            <a:endParaRPr/>
          </a:p>
        </p:txBody>
      </p:sp>
      <p:grpSp>
        <p:nvGrpSpPr>
          <p:cNvPr id="1263" name="Google Shape;1263;p33"/>
          <p:cNvGrpSpPr/>
          <p:nvPr/>
        </p:nvGrpSpPr>
        <p:grpSpPr>
          <a:xfrm>
            <a:off x="7429225" y="1024425"/>
            <a:ext cx="76825" cy="76800"/>
            <a:chOff x="3104875" y="1099400"/>
            <a:chExt cx="76825" cy="76800"/>
          </a:xfrm>
        </p:grpSpPr>
        <p:sp>
          <p:nvSpPr>
            <p:cNvPr id="1264" name="Google Shape;1264;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33"/>
          <p:cNvGrpSpPr/>
          <p:nvPr/>
        </p:nvGrpSpPr>
        <p:grpSpPr>
          <a:xfrm>
            <a:off x="1469800" y="605875"/>
            <a:ext cx="76825" cy="76800"/>
            <a:chOff x="3104875" y="1099400"/>
            <a:chExt cx="76825" cy="76800"/>
          </a:xfrm>
        </p:grpSpPr>
        <p:sp>
          <p:nvSpPr>
            <p:cNvPr id="1267" name="Google Shape;1267;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9" name="Google Shape;1269;p33"/>
          <p:cNvPicPr preferRelativeResize="0"/>
          <p:nvPr/>
        </p:nvPicPr>
        <p:blipFill rotWithShape="1">
          <a:blip r:embed="rId3">
            <a:alphaModFix/>
          </a:blip>
          <a:srcRect b="8336" l="18647" r="8852" t="7960"/>
          <a:stretch/>
        </p:blipFill>
        <p:spPr>
          <a:xfrm rot="-9296825">
            <a:off x="7261373" y="109212"/>
            <a:ext cx="1647828" cy="1070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pic>
        <p:nvPicPr>
          <p:cNvPr id="1274" name="Google Shape;1274;p34"/>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275" name="Google Shape;1275;p34"/>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1276" name="Google Shape;1276;p34"/>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highlight>
                  <a:schemeClr val="lt1"/>
                </a:highlight>
                <a:latin typeface="Arial"/>
                <a:ea typeface="Arial"/>
                <a:cs typeface="Arial"/>
                <a:sym typeface="Arial"/>
              </a:rPr>
              <a:t>Develop a RAG system for IT troubleshooting that compresses error logs and solution databases, reducing latency in critical support scenarios.</a:t>
            </a:r>
            <a:endParaRPr>
              <a:highlight>
                <a:schemeClr val="lt1"/>
              </a:highlight>
            </a:endParaRPr>
          </a:p>
        </p:txBody>
      </p:sp>
      <p:pic>
        <p:nvPicPr>
          <p:cNvPr id="1277" name="Google Shape;1277;p34"/>
          <p:cNvPicPr preferRelativeResize="0"/>
          <p:nvPr/>
        </p:nvPicPr>
        <p:blipFill rotWithShape="1">
          <a:blip r:embed="rId4">
            <a:alphaModFix/>
          </a:blip>
          <a:srcRect b="5838" l="25537" r="23467" t="7152"/>
          <a:stretch/>
        </p:blipFill>
        <p:spPr>
          <a:xfrm>
            <a:off x="1491599" y="333475"/>
            <a:ext cx="1920000" cy="1842726"/>
          </a:xfrm>
          <a:prstGeom prst="rect">
            <a:avLst/>
          </a:prstGeom>
          <a:noFill/>
          <a:ln>
            <a:noFill/>
          </a:ln>
        </p:spPr>
      </p:pic>
      <p:pic>
        <p:nvPicPr>
          <p:cNvPr id="1278" name="Google Shape;1278;p34"/>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1279" name="Google Shape;1279;p34"/>
          <p:cNvPicPr preferRelativeResize="0"/>
          <p:nvPr/>
        </p:nvPicPr>
        <p:blipFill rotWithShape="1">
          <a:blip r:embed="rId6">
            <a:alphaModFix/>
          </a:blip>
          <a:srcRect b="8336" l="18647" r="8852" t="7960"/>
          <a:stretch/>
        </p:blipFill>
        <p:spPr>
          <a:xfrm rot="-1152297">
            <a:off x="2228325" y="1412887"/>
            <a:ext cx="1647827" cy="1070150"/>
          </a:xfrm>
          <a:prstGeom prst="rect">
            <a:avLst/>
          </a:prstGeom>
          <a:noFill/>
          <a:ln>
            <a:noFill/>
          </a:ln>
        </p:spPr>
      </p:pic>
      <p:pic>
        <p:nvPicPr>
          <p:cNvPr id="1280" name="Google Shape;1280;p34"/>
          <p:cNvPicPr preferRelativeResize="0"/>
          <p:nvPr/>
        </p:nvPicPr>
        <p:blipFill rotWithShape="1">
          <a:blip r:embed="rId7">
            <a:alphaModFix/>
          </a:blip>
          <a:srcRect b="0" l="15236" r="10474" t="0"/>
          <a:stretch/>
        </p:blipFill>
        <p:spPr>
          <a:xfrm rot="1220421">
            <a:off x="1665699" y="2919147"/>
            <a:ext cx="1552575" cy="1390851"/>
          </a:xfrm>
          <a:prstGeom prst="rect">
            <a:avLst/>
          </a:prstGeom>
          <a:noFill/>
          <a:ln>
            <a:noFill/>
          </a:ln>
        </p:spPr>
      </p:pic>
      <p:pic>
        <p:nvPicPr>
          <p:cNvPr id="1281" name="Google Shape;1281;p34"/>
          <p:cNvPicPr preferRelativeResize="0"/>
          <p:nvPr/>
        </p:nvPicPr>
        <p:blipFill rotWithShape="1">
          <a:blip r:embed="rId5">
            <a:alphaModFix/>
          </a:blip>
          <a:srcRect b="0" l="22009" r="18455" t="0"/>
          <a:stretch/>
        </p:blipFill>
        <p:spPr>
          <a:xfrm rot="3321565">
            <a:off x="3843063" y="3766862"/>
            <a:ext cx="652200" cy="616227"/>
          </a:xfrm>
          <a:prstGeom prst="rect">
            <a:avLst/>
          </a:prstGeom>
          <a:noFill/>
          <a:ln>
            <a:noFill/>
          </a:ln>
        </p:spPr>
      </p:pic>
      <p:grpSp>
        <p:nvGrpSpPr>
          <p:cNvPr id="1282" name="Google Shape;1282;p34"/>
          <p:cNvGrpSpPr/>
          <p:nvPr/>
        </p:nvGrpSpPr>
        <p:grpSpPr>
          <a:xfrm>
            <a:off x="1003700" y="2099400"/>
            <a:ext cx="76825" cy="76800"/>
            <a:chOff x="3104875" y="1099400"/>
            <a:chExt cx="76825" cy="76800"/>
          </a:xfrm>
        </p:grpSpPr>
        <p:sp>
          <p:nvSpPr>
            <p:cNvPr id="1283" name="Google Shape;1283;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34"/>
          <p:cNvGrpSpPr/>
          <p:nvPr/>
        </p:nvGrpSpPr>
        <p:grpSpPr>
          <a:xfrm>
            <a:off x="3765550" y="1029325"/>
            <a:ext cx="76825" cy="76800"/>
            <a:chOff x="3104875" y="1099400"/>
            <a:chExt cx="76825" cy="76800"/>
          </a:xfrm>
        </p:grpSpPr>
        <p:sp>
          <p:nvSpPr>
            <p:cNvPr id="1286" name="Google Shape;1286;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34"/>
          <p:cNvGrpSpPr/>
          <p:nvPr/>
        </p:nvGrpSpPr>
        <p:grpSpPr>
          <a:xfrm>
            <a:off x="4870450" y="4197150"/>
            <a:ext cx="76825" cy="76800"/>
            <a:chOff x="3104875" y="1099400"/>
            <a:chExt cx="76825" cy="76800"/>
          </a:xfrm>
        </p:grpSpPr>
        <p:sp>
          <p:nvSpPr>
            <p:cNvPr id="1289" name="Google Shape;1289;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35"/>
          <p:cNvSpPr/>
          <p:nvPr/>
        </p:nvSpPr>
        <p:spPr>
          <a:xfrm rot="5400000">
            <a:off x="1496537"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5"/>
          <p:cNvSpPr/>
          <p:nvPr/>
        </p:nvSpPr>
        <p:spPr>
          <a:xfrm rot="5400000">
            <a:off x="409394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rot="5400000">
            <a:off x="6691361"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WE WORKING ON?</a:t>
            </a:r>
            <a:endParaRPr/>
          </a:p>
        </p:txBody>
      </p:sp>
      <p:sp>
        <p:nvSpPr>
          <p:cNvPr id="1299" name="Google Shape;1299;p35"/>
          <p:cNvSpPr txBox="1"/>
          <p:nvPr>
            <p:ph idx="1" type="subTitle"/>
          </p:nvPr>
        </p:nvSpPr>
        <p:spPr>
          <a:xfrm>
            <a:off x="578300" y="3180750"/>
            <a:ext cx="2651100" cy="113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We build a </a:t>
            </a:r>
            <a:r>
              <a:rPr b="1" lang="en" sz="1000"/>
              <a:t>Dual-Agent RAG-based IT Troubleshooting System</a:t>
            </a:r>
            <a:r>
              <a:rPr lang="en" sz="1000"/>
              <a:t> that ingests large error logs (10,000+ lines), compresses them intelligently, retrieves similar historical issues, and generates structured, step-by-step solutions using a local LLM.</a:t>
            </a:r>
            <a:endParaRPr sz="1300"/>
          </a:p>
        </p:txBody>
      </p:sp>
      <p:sp>
        <p:nvSpPr>
          <p:cNvPr id="1300" name="Google Shape;1300;p35"/>
          <p:cNvSpPr txBox="1"/>
          <p:nvPr>
            <p:ph idx="2" type="subTitle"/>
          </p:nvPr>
        </p:nvSpPr>
        <p:spPr>
          <a:xfrm>
            <a:off x="3324450" y="3002550"/>
            <a:ext cx="2797500" cy="1407900"/>
          </a:xfrm>
          <a:prstGeom prst="rect">
            <a:avLst/>
          </a:prstGeom>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000"/>
              <a:t>We enhance troubleshooting accuracy by compressing large error logs and retrieving the most relevant historical cases using semantic search. Agent-1 generates grounded, structured solutions, while Agent-2 validates the response and assigns a confidence score to ensure reliability and controlled escalation.</a:t>
            </a:r>
            <a:endParaRPr sz="1000"/>
          </a:p>
          <a:p>
            <a:pPr indent="0" lvl="0" marL="0" rtl="0" algn="ctr">
              <a:spcBef>
                <a:spcPts val="1200"/>
              </a:spcBef>
              <a:spcAft>
                <a:spcPts val="0"/>
              </a:spcAft>
              <a:buNone/>
            </a:pPr>
            <a:r>
              <a:t/>
            </a:r>
            <a:endParaRPr sz="1100"/>
          </a:p>
        </p:txBody>
      </p:sp>
      <p:sp>
        <p:nvSpPr>
          <p:cNvPr id="1301" name="Google Shape;1301;p35"/>
          <p:cNvSpPr txBox="1"/>
          <p:nvPr>
            <p:ph idx="3" type="subTitle"/>
          </p:nvPr>
        </p:nvSpPr>
        <p:spPr>
          <a:xfrm>
            <a:off x="6121825" y="3046650"/>
            <a:ext cx="2751000" cy="1407900"/>
          </a:xfrm>
          <a:prstGeom prst="rect">
            <a:avLst/>
          </a:prstGeom>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1000"/>
              <a:t>Enterprise-ready architecture with dual-agent validation, local LLM security, structured remediation steps, and automated JIRA escalation for reliable real-world support.</a:t>
            </a:r>
            <a:endParaRPr sz="1000"/>
          </a:p>
          <a:p>
            <a:pPr indent="0" lvl="0" marL="0" rtl="0" algn="ctr">
              <a:spcBef>
                <a:spcPts val="1200"/>
              </a:spcBef>
              <a:spcAft>
                <a:spcPts val="0"/>
              </a:spcAft>
              <a:buNone/>
            </a:pPr>
            <a:r>
              <a:t/>
            </a:r>
            <a:endParaRPr/>
          </a:p>
        </p:txBody>
      </p:sp>
      <p:sp>
        <p:nvSpPr>
          <p:cNvPr id="1302" name="Google Shape;1302;p35"/>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DEVELOP</a:t>
            </a:r>
            <a:endParaRPr/>
          </a:p>
        </p:txBody>
      </p:sp>
      <p:sp>
        <p:nvSpPr>
          <p:cNvPr id="1303" name="Google Shape;1303;p35"/>
          <p:cNvSpPr txBox="1"/>
          <p:nvPr>
            <p:ph idx="5" type="subTitle"/>
          </p:nvPr>
        </p:nvSpPr>
        <p:spPr>
          <a:xfrm>
            <a:off x="3524387" y="2647938"/>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IMPROVE</a:t>
            </a:r>
            <a:endParaRPr/>
          </a:p>
        </p:txBody>
      </p:sp>
      <p:sp>
        <p:nvSpPr>
          <p:cNvPr id="1304" name="Google Shape;1304;p35"/>
          <p:cNvSpPr txBox="1"/>
          <p:nvPr>
            <p:ph idx="6" type="subTitle"/>
          </p:nvPr>
        </p:nvSpPr>
        <p:spPr>
          <a:xfrm>
            <a:off x="6247936" y="2647950"/>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EXCELL</a:t>
            </a:r>
            <a:endParaRPr/>
          </a:p>
        </p:txBody>
      </p:sp>
      <p:grpSp>
        <p:nvGrpSpPr>
          <p:cNvPr id="1305" name="Google Shape;1305;p35"/>
          <p:cNvGrpSpPr/>
          <p:nvPr/>
        </p:nvGrpSpPr>
        <p:grpSpPr>
          <a:xfrm>
            <a:off x="1708816" y="1793256"/>
            <a:ext cx="531542" cy="602023"/>
            <a:chOff x="4020665" y="1431080"/>
            <a:chExt cx="531542" cy="602023"/>
          </a:xfrm>
        </p:grpSpPr>
        <p:sp>
          <p:nvSpPr>
            <p:cNvPr id="1306" name="Google Shape;1306;p35"/>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5"/>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5"/>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5"/>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5"/>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5"/>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5"/>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5"/>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5"/>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5"/>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5"/>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5"/>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5"/>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5"/>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5"/>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35"/>
          <p:cNvGrpSpPr/>
          <p:nvPr/>
        </p:nvGrpSpPr>
        <p:grpSpPr>
          <a:xfrm>
            <a:off x="4276642" y="1793289"/>
            <a:ext cx="590713" cy="601957"/>
            <a:chOff x="1230449" y="2288393"/>
            <a:chExt cx="590713" cy="601957"/>
          </a:xfrm>
        </p:grpSpPr>
        <p:sp>
          <p:nvSpPr>
            <p:cNvPr id="1322" name="Google Shape;1322;p35"/>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5"/>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5"/>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5"/>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5"/>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5"/>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5"/>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5"/>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5"/>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5"/>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5"/>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5"/>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5"/>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35"/>
          <p:cNvGrpSpPr/>
          <p:nvPr/>
        </p:nvGrpSpPr>
        <p:grpSpPr>
          <a:xfrm>
            <a:off x="6876691" y="1793256"/>
            <a:ext cx="585440" cy="602023"/>
            <a:chOff x="1888890" y="3144712"/>
            <a:chExt cx="585440" cy="602023"/>
          </a:xfrm>
        </p:grpSpPr>
        <p:sp>
          <p:nvSpPr>
            <p:cNvPr id="1336" name="Google Shape;1336;p35"/>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5"/>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5"/>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5"/>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5"/>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5"/>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5"/>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35"/>
          <p:cNvGrpSpPr/>
          <p:nvPr/>
        </p:nvGrpSpPr>
        <p:grpSpPr>
          <a:xfrm>
            <a:off x="8219800" y="2094550"/>
            <a:ext cx="76825" cy="76800"/>
            <a:chOff x="3104875" y="1099400"/>
            <a:chExt cx="76825" cy="76800"/>
          </a:xfrm>
        </p:grpSpPr>
        <p:sp>
          <p:nvSpPr>
            <p:cNvPr id="1344" name="Google Shape;1344;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35"/>
          <p:cNvGrpSpPr/>
          <p:nvPr/>
        </p:nvGrpSpPr>
        <p:grpSpPr>
          <a:xfrm rot="1891135">
            <a:off x="2771537" y="4334818"/>
            <a:ext cx="76828" cy="76803"/>
            <a:chOff x="3104875" y="1099400"/>
            <a:chExt cx="76825" cy="76800"/>
          </a:xfrm>
        </p:grpSpPr>
        <p:sp>
          <p:nvSpPr>
            <p:cNvPr id="1347" name="Google Shape;1347;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35"/>
          <p:cNvGrpSpPr/>
          <p:nvPr/>
        </p:nvGrpSpPr>
        <p:grpSpPr>
          <a:xfrm>
            <a:off x="3152500" y="1391963"/>
            <a:ext cx="76825" cy="76800"/>
            <a:chOff x="3104875" y="1099400"/>
            <a:chExt cx="76825" cy="76800"/>
          </a:xfrm>
        </p:grpSpPr>
        <p:sp>
          <p:nvSpPr>
            <p:cNvPr id="1350" name="Google Shape;1350;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52" name="Google Shape;1352;p35"/>
          <p:cNvPicPr preferRelativeResize="0"/>
          <p:nvPr/>
        </p:nvPicPr>
        <p:blipFill rotWithShape="1">
          <a:blip r:embed="rId3">
            <a:alphaModFix/>
          </a:blip>
          <a:srcRect b="0" l="22009" r="18455" t="0"/>
          <a:stretch/>
        </p:blipFill>
        <p:spPr>
          <a:xfrm rot="1203247">
            <a:off x="7912229" y="3946308"/>
            <a:ext cx="903665" cy="853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pic>
        <p:nvPicPr>
          <p:cNvPr id="1357" name="Google Shape;1357;p36"/>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358" name="Google Shape;1358;p36"/>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359" name="Google Shape;1359;p36"/>
          <p:cNvPicPr preferRelativeResize="0"/>
          <p:nvPr/>
        </p:nvPicPr>
        <p:blipFill rotWithShape="1">
          <a:blip r:embed="rId5">
            <a:alphaModFix/>
          </a:blip>
          <a:srcRect b="0" l="15236" r="10474" t="0"/>
          <a:stretch/>
        </p:blipFill>
        <p:spPr>
          <a:xfrm rot="1220421">
            <a:off x="408399" y="3540122"/>
            <a:ext cx="1552575" cy="1390851"/>
          </a:xfrm>
          <a:prstGeom prst="rect">
            <a:avLst/>
          </a:prstGeom>
          <a:noFill/>
          <a:ln>
            <a:noFill/>
          </a:ln>
        </p:spPr>
      </p:pic>
      <p:pic>
        <p:nvPicPr>
          <p:cNvPr id="1360" name="Google Shape;1360;p36"/>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361" name="Google Shape;1361;p36"/>
          <p:cNvGrpSpPr/>
          <p:nvPr/>
        </p:nvGrpSpPr>
        <p:grpSpPr>
          <a:xfrm>
            <a:off x="1241825" y="3080475"/>
            <a:ext cx="76825" cy="76800"/>
            <a:chOff x="3104875" y="1099400"/>
            <a:chExt cx="76825" cy="76800"/>
          </a:xfrm>
        </p:grpSpPr>
        <p:sp>
          <p:nvSpPr>
            <p:cNvPr id="1362" name="Google Shape;1362;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36"/>
          <p:cNvGrpSpPr/>
          <p:nvPr/>
        </p:nvGrpSpPr>
        <p:grpSpPr>
          <a:xfrm>
            <a:off x="4870450" y="743250"/>
            <a:ext cx="76825" cy="76800"/>
            <a:chOff x="3104875" y="1099400"/>
            <a:chExt cx="76825" cy="76800"/>
          </a:xfrm>
        </p:grpSpPr>
        <p:sp>
          <p:nvSpPr>
            <p:cNvPr id="1365" name="Google Shape;1365;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36"/>
          <p:cNvGrpSpPr/>
          <p:nvPr/>
        </p:nvGrpSpPr>
        <p:grpSpPr>
          <a:xfrm>
            <a:off x="8200950" y="2377875"/>
            <a:ext cx="76825" cy="76800"/>
            <a:chOff x="3104875" y="1099400"/>
            <a:chExt cx="76825" cy="76800"/>
          </a:xfrm>
        </p:grpSpPr>
        <p:sp>
          <p:nvSpPr>
            <p:cNvPr id="1368" name="Google Shape;1368;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 name="Google Shape;1370;p36"/>
          <p:cNvSpPr txBox="1"/>
          <p:nvPr>
            <p:ph type="title"/>
          </p:nvPr>
        </p:nvSpPr>
        <p:spPr>
          <a:xfrm>
            <a:off x="943050" y="1307100"/>
            <a:ext cx="7257900" cy="318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rPr lang="en" sz="1100">
                <a:latin typeface="Montserrat"/>
                <a:ea typeface="Montserrat"/>
                <a:cs typeface="Montserrat"/>
                <a:sym typeface="Montserrat"/>
              </a:rPr>
              <a:t>:</a:t>
            </a:r>
            <a:endParaRPr sz="1100">
              <a:latin typeface="Montserrat"/>
              <a:ea typeface="Montserrat"/>
              <a:cs typeface="Montserrat"/>
              <a:sym typeface="Montserrat"/>
            </a:endParaRPr>
          </a:p>
          <a:p>
            <a:pPr indent="0" lvl="0" marL="0" rtl="0" algn="l">
              <a:lnSpc>
                <a:spcPct val="115000"/>
              </a:lnSpc>
              <a:spcBef>
                <a:spcPts val="1800"/>
              </a:spcBef>
              <a:spcAft>
                <a:spcPts val="0"/>
              </a:spcAft>
              <a:buNone/>
            </a:pPr>
            <a:r>
              <a:rPr b="1" lang="en" sz="1300" u="sng">
                <a:solidFill>
                  <a:schemeClr val="hlink"/>
                </a:solidFill>
                <a:latin typeface="Montserrat"/>
                <a:ea typeface="Montserrat"/>
                <a:cs typeface="Montserrat"/>
                <a:sym typeface="Montserrat"/>
                <a:hlinkClick r:id="rId7"/>
              </a:rPr>
              <a:t>app.py</a:t>
            </a:r>
            <a:r>
              <a:rPr b="1" lang="en" sz="1300">
                <a:latin typeface="Montserrat"/>
                <a:ea typeface="Montserrat"/>
                <a:cs typeface="Montserrat"/>
                <a:sym typeface="Montserrat"/>
              </a:rPr>
              <a:t>: </a:t>
            </a:r>
            <a:r>
              <a:rPr lang="en" sz="1300">
                <a:latin typeface="Montserrat"/>
                <a:ea typeface="Montserrat"/>
                <a:cs typeface="Montserrat"/>
                <a:sym typeface="Montserrat"/>
              </a:rPr>
              <a:t>T</a:t>
            </a:r>
            <a:r>
              <a:rPr lang="en" sz="1100">
                <a:latin typeface="Montserrat"/>
                <a:ea typeface="Montserrat"/>
                <a:cs typeface="Montserrat"/>
                <a:sym typeface="Montserrat"/>
              </a:rPr>
              <a:t>his is the runtime entry point and high-level coordinator. It wires together configuration, retrieval logic, agents, and LLM interaction. When the program runs, this file initializes the pipeline, loads models or indexes, receives the user input (likely an error log), and triggers the decision flow. In practical terms, app.py governs </a:t>
            </a:r>
            <a:r>
              <a:rPr b="1" lang="en" sz="1100">
                <a:latin typeface="Montserrat"/>
                <a:ea typeface="Montserrat"/>
                <a:cs typeface="Montserrat"/>
                <a:sym typeface="Montserrat"/>
              </a:rPr>
              <a:t>control flow and lifecycle management</a:t>
            </a:r>
            <a:r>
              <a:rPr lang="en" sz="1100">
                <a:latin typeface="Montserrat"/>
                <a:ea typeface="Montserrat"/>
                <a:cs typeface="Montserrat"/>
                <a:sym typeface="Montserrat"/>
              </a:rPr>
              <a:t>, not core algorithms.</a:t>
            </a:r>
            <a:endParaRPr sz="1100">
              <a:latin typeface="Montserrat"/>
              <a:ea typeface="Montserrat"/>
              <a:cs typeface="Montserrat"/>
              <a:sym typeface="Montserrat"/>
            </a:endParaRPr>
          </a:p>
          <a:p>
            <a:pPr indent="0" lvl="0" marL="0" rtl="0" algn="l">
              <a:spcBef>
                <a:spcPts val="40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t/>
            </a:r>
            <a:endParaRPr sz="700">
              <a:latin typeface="Montserrat"/>
              <a:ea typeface="Montserrat"/>
              <a:cs typeface="Montserrat"/>
              <a:sym typeface="Montserrat"/>
            </a:endParaRPr>
          </a:p>
          <a:p>
            <a:pPr indent="0" lvl="0" marL="0" rtl="0" algn="l">
              <a:spcBef>
                <a:spcPts val="0"/>
              </a:spcBef>
              <a:spcAft>
                <a:spcPts val="0"/>
              </a:spcAft>
              <a:buNone/>
            </a:pPr>
            <a:r>
              <a:t/>
            </a:r>
            <a:endParaRPr sz="700">
              <a:latin typeface="Montserrat"/>
              <a:ea typeface="Montserrat"/>
              <a:cs typeface="Montserrat"/>
              <a:sym typeface="Montserrat"/>
            </a:endParaRPr>
          </a:p>
          <a:p>
            <a:pPr indent="0" lvl="0" marL="0" rtl="0" algn="l">
              <a:spcBef>
                <a:spcPts val="0"/>
              </a:spcBef>
              <a:spcAft>
                <a:spcPts val="0"/>
              </a:spcAft>
              <a:buNone/>
            </a:pPr>
            <a:r>
              <a:t/>
            </a:r>
            <a:endParaRPr sz="700">
              <a:latin typeface="Montserrat"/>
              <a:ea typeface="Montserrat"/>
              <a:cs typeface="Montserrat"/>
              <a:sym typeface="Montserrat"/>
            </a:endParaRPr>
          </a:p>
        </p:txBody>
      </p:sp>
      <p:sp>
        <p:nvSpPr>
          <p:cNvPr id="1371" name="Google Shape;1371;p36"/>
          <p:cNvSpPr txBox="1"/>
          <p:nvPr/>
        </p:nvSpPr>
        <p:spPr>
          <a:xfrm>
            <a:off x="1772675" y="520675"/>
            <a:ext cx="5278500" cy="66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chemeClr val="dk1"/>
                </a:solidFill>
                <a:latin typeface="Montserrat"/>
                <a:ea typeface="Montserrat"/>
                <a:cs typeface="Montserrat"/>
                <a:sym typeface="Montserrat"/>
              </a:rPr>
              <a:t>PROJECT STRUCTURE</a:t>
            </a:r>
            <a:endParaRPr b="1" sz="3400">
              <a:solidFill>
                <a:schemeClr val="dk1"/>
              </a:solidFill>
              <a:latin typeface="Montserrat"/>
              <a:ea typeface="Montserrat"/>
              <a:cs typeface="Montserrat"/>
              <a:sym typeface="Montserrat"/>
            </a:endParaRPr>
          </a:p>
        </p:txBody>
      </p:sp>
      <p:pic>
        <p:nvPicPr>
          <p:cNvPr id="1372" name="Google Shape;1372;p36"/>
          <p:cNvPicPr preferRelativeResize="0"/>
          <p:nvPr/>
        </p:nvPicPr>
        <p:blipFill>
          <a:blip r:embed="rId8">
            <a:alphaModFix/>
          </a:blip>
          <a:stretch>
            <a:fillRect/>
          </a:stretch>
        </p:blipFill>
        <p:spPr>
          <a:xfrm>
            <a:off x="1694825" y="1307100"/>
            <a:ext cx="4559580" cy="1905075"/>
          </a:xfrm>
          <a:prstGeom prst="rect">
            <a:avLst/>
          </a:prstGeom>
          <a:noFill/>
          <a:ln>
            <a:noFill/>
          </a:ln>
        </p:spPr>
      </p:pic>
      <p:sp>
        <p:nvSpPr>
          <p:cNvPr id="1373" name="Google Shape;1373;p36"/>
          <p:cNvSpPr txBox="1"/>
          <p:nvPr/>
        </p:nvSpPr>
        <p:spPr>
          <a:xfrm>
            <a:off x="4235500" y="1399825"/>
            <a:ext cx="3906300" cy="29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
        <p:nvSpPr>
          <p:cNvPr id="1378" name="Google Shape;1378;p37"/>
          <p:cNvSpPr txBox="1"/>
          <p:nvPr/>
        </p:nvSpPr>
        <p:spPr>
          <a:xfrm>
            <a:off x="254025" y="273850"/>
            <a:ext cx="8557500" cy="4521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1" lang="en">
                <a:solidFill>
                  <a:schemeClr val="dk1"/>
                </a:solidFill>
                <a:latin typeface="Montserrat"/>
                <a:ea typeface="Montserrat"/>
                <a:cs typeface="Montserrat"/>
                <a:sym typeface="Montserrat"/>
              </a:rPr>
              <a:t>Agents (src/agents/agent1.py, agent2.py) :</a:t>
            </a:r>
            <a:r>
              <a:rPr lang="en" sz="1300">
                <a:solidFill>
                  <a:schemeClr val="dk1"/>
                </a:solidFill>
                <a:latin typeface="Montserrat"/>
                <a:ea typeface="Montserrat"/>
                <a:cs typeface="Montserrat"/>
                <a:sym typeface="Montserrat"/>
              </a:rPr>
              <a:t>These files implement role-based reasoning. Agent 1 typically handles </a:t>
            </a:r>
            <a:r>
              <a:rPr b="1" lang="en" sz="1300">
                <a:solidFill>
                  <a:schemeClr val="dk1"/>
                </a:solidFill>
                <a:latin typeface="Montserrat"/>
                <a:ea typeface="Montserrat"/>
                <a:cs typeface="Montserrat"/>
                <a:sym typeface="Montserrat"/>
              </a:rPr>
              <a:t>analysis and retrieval-centric tasks</a:t>
            </a:r>
            <a:r>
              <a:rPr lang="en" sz="1300">
                <a:solidFill>
                  <a:schemeClr val="dk1"/>
                </a:solidFill>
                <a:latin typeface="Montserrat"/>
                <a:ea typeface="Montserrat"/>
                <a:cs typeface="Montserrat"/>
                <a:sym typeface="Montserrat"/>
              </a:rPr>
              <a:t> (understanding logs, querying the knowledge base), while Agent 2 focuses on </a:t>
            </a:r>
            <a:r>
              <a:rPr b="1" lang="en" sz="1300">
                <a:solidFill>
                  <a:schemeClr val="dk1"/>
                </a:solidFill>
                <a:latin typeface="Montserrat"/>
                <a:ea typeface="Montserrat"/>
                <a:cs typeface="Montserrat"/>
                <a:sym typeface="Montserrat"/>
              </a:rPr>
              <a:t>resolution or escalation decisions</a:t>
            </a:r>
            <a:r>
              <a:rPr lang="en" sz="1300">
                <a:solidFill>
                  <a:schemeClr val="dk1"/>
                </a:solidFill>
                <a:latin typeface="Montserrat"/>
                <a:ea typeface="Montserrat"/>
                <a:cs typeface="Montserrat"/>
                <a:sym typeface="Montserrat"/>
              </a:rPr>
              <a:t>. The separation mirrors enterprise support systems where diagnosis and remediation are decoupled. These modules encapsulate behavioral logic rather than infrastructure.</a:t>
            </a:r>
            <a:endParaRPr sz="1300">
              <a:solidFill>
                <a:schemeClr val="dk1"/>
              </a:solidFill>
              <a:latin typeface="Montserrat"/>
              <a:ea typeface="Montserrat"/>
              <a:cs typeface="Montserrat"/>
              <a:sym typeface="Montserrat"/>
            </a:endParaRPr>
          </a:p>
          <a:p>
            <a:pPr indent="0" lvl="0" marL="0" rtl="0" algn="l">
              <a:lnSpc>
                <a:spcPct val="115000"/>
              </a:lnSpc>
              <a:spcBef>
                <a:spcPts val="1800"/>
              </a:spcBef>
              <a:spcAft>
                <a:spcPts val="0"/>
              </a:spcAft>
              <a:buNone/>
            </a:pPr>
            <a:r>
              <a:rPr b="1" lang="en" sz="1700">
                <a:solidFill>
                  <a:schemeClr val="dk1"/>
                </a:solidFill>
                <a:latin typeface="Montserrat"/>
                <a:ea typeface="Montserrat"/>
                <a:cs typeface="Montserrat"/>
                <a:sym typeface="Montserrat"/>
              </a:rPr>
              <a:t>search.py – Retrieval Operator</a:t>
            </a:r>
            <a:endParaRPr b="1" sz="1700">
              <a:solidFill>
                <a:schemeClr val="dk1"/>
              </a:solidFill>
              <a:latin typeface="Montserrat"/>
              <a:ea typeface="Montserrat"/>
              <a:cs typeface="Montserrat"/>
              <a:sym typeface="Montserrat"/>
            </a:endParaRPr>
          </a:p>
          <a:p>
            <a:pPr indent="0" lvl="0" marL="0" rtl="0" algn="l">
              <a:lnSpc>
                <a:spcPct val="115000"/>
              </a:lnSpc>
              <a:spcBef>
                <a:spcPts val="1200"/>
              </a:spcBef>
              <a:spcAft>
                <a:spcPts val="0"/>
              </a:spcAft>
              <a:buNone/>
            </a:pPr>
            <a:r>
              <a:rPr lang="en" sz="1100">
                <a:solidFill>
                  <a:schemeClr val="dk1"/>
                </a:solidFill>
                <a:latin typeface="Montserrat"/>
                <a:ea typeface="Montserrat"/>
                <a:cs typeface="Montserrat"/>
                <a:sym typeface="Montserrat"/>
              </a:rPr>
              <a:t>This module executes similarity queries against the vector store and returns ranked candidates. It typically defines top-K logic, filtering, and scoring behavior. Functionally, it is the </a:t>
            </a:r>
            <a:r>
              <a:rPr b="1" lang="en" sz="1100">
                <a:solidFill>
                  <a:schemeClr val="dk1"/>
                </a:solidFill>
                <a:latin typeface="Montserrat"/>
                <a:ea typeface="Montserrat"/>
                <a:cs typeface="Montserrat"/>
                <a:sym typeface="Montserrat"/>
              </a:rPr>
              <a:t>bridge between embeddings and reasoning</a:t>
            </a:r>
            <a:r>
              <a:rPr lang="en" sz="1100">
                <a:solidFill>
                  <a:schemeClr val="dk1"/>
                </a:solidFill>
                <a:latin typeface="Montserrat"/>
                <a:ea typeface="Montserrat"/>
                <a:cs typeface="Montserrat"/>
                <a:sym typeface="Montserrat"/>
              </a:rPr>
              <a:t>, transforming vector proximity into usable knowledge snippets for agents or the LLM.</a:t>
            </a:r>
            <a:endParaRPr sz="1100">
              <a:solidFill>
                <a:schemeClr val="dk1"/>
              </a:solidFill>
              <a:latin typeface="Montserrat"/>
              <a:ea typeface="Montserrat"/>
              <a:cs typeface="Montserrat"/>
              <a:sym typeface="Montserrat"/>
            </a:endParaRPr>
          </a:p>
          <a:p>
            <a:pPr indent="0" lvl="0" marL="0" rtl="0" algn="l">
              <a:lnSpc>
                <a:spcPct val="115000"/>
              </a:lnSpc>
              <a:spcBef>
                <a:spcPts val="1800"/>
              </a:spcBef>
              <a:spcAft>
                <a:spcPts val="0"/>
              </a:spcAft>
              <a:buNone/>
            </a:pPr>
            <a:r>
              <a:rPr b="1" lang="en" sz="1700">
                <a:solidFill>
                  <a:schemeClr val="dk1"/>
                </a:solidFill>
                <a:latin typeface="Montserrat"/>
                <a:ea typeface="Montserrat"/>
                <a:cs typeface="Montserrat"/>
                <a:sym typeface="Montserrat"/>
              </a:rPr>
              <a:t>Preprocessing Modules – Data Conditioning Pipeline</a:t>
            </a:r>
            <a:endParaRPr b="1" sz="1700">
              <a:solidFill>
                <a:schemeClr val="dk1"/>
              </a:solidFill>
              <a:latin typeface="Montserrat"/>
              <a:ea typeface="Montserrat"/>
              <a:cs typeface="Montserrat"/>
              <a:sym typeface="Montserrat"/>
            </a:endParaRPr>
          </a:p>
          <a:p>
            <a:pPr indent="0" lvl="0" marL="0" rtl="0" algn="l">
              <a:lnSpc>
                <a:spcPct val="115000"/>
              </a:lnSpc>
              <a:spcBef>
                <a:spcPts val="1200"/>
              </a:spcBef>
              <a:spcAft>
                <a:spcPts val="1200"/>
              </a:spcAft>
              <a:buNone/>
            </a:pPr>
            <a:r>
              <a:rPr lang="en" sz="1100">
                <a:solidFill>
                  <a:schemeClr val="dk1"/>
                </a:solidFill>
                <a:latin typeface="Montserrat"/>
                <a:ea typeface="Montserrat"/>
                <a:cs typeface="Montserrat"/>
                <a:sym typeface="Montserrat"/>
              </a:rPr>
              <a:t>Files such as clean_dataset.py, error_extractor.py, and stacktrace_normalizer.py transform noisy logs into structured, semantically meaningful data. They remove variability, normalize stack traces, and extract error signatures. These modules are strategically important because retrieval systems are highly sensitive to data quality; poor normalization degrades similarity performance more than model choice.</a:t>
            </a:r>
            <a:endParaRPr>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38"/>
          <p:cNvSpPr txBox="1"/>
          <p:nvPr/>
        </p:nvSpPr>
        <p:spPr>
          <a:xfrm>
            <a:off x="263025" y="354900"/>
            <a:ext cx="8611500" cy="456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1" lang="en" sz="1600">
                <a:solidFill>
                  <a:schemeClr val="dk1"/>
                </a:solidFill>
                <a:latin typeface="Montserrat"/>
                <a:ea typeface="Montserrat"/>
                <a:cs typeface="Montserrat"/>
                <a:sym typeface="Montserrat"/>
              </a:rPr>
              <a:t>log_compressor.py – Log Optimization Layer</a:t>
            </a:r>
            <a:endParaRPr b="1" sz="1600">
              <a:solidFill>
                <a:schemeClr val="dk1"/>
              </a:solidFill>
              <a:latin typeface="Montserrat"/>
              <a:ea typeface="Montserrat"/>
              <a:cs typeface="Montserrat"/>
              <a:sym typeface="Montserrat"/>
            </a:endParaRPr>
          </a:p>
          <a:p>
            <a:pPr indent="0" lvl="0" marL="0" rtl="0" algn="l">
              <a:lnSpc>
                <a:spcPct val="115000"/>
              </a:lnSpc>
              <a:spcBef>
                <a:spcPts val="1200"/>
              </a:spcBef>
              <a:spcAft>
                <a:spcPts val="0"/>
              </a:spcAft>
              <a:buNone/>
            </a:pPr>
            <a:r>
              <a:rPr lang="en" sz="1000">
                <a:solidFill>
                  <a:schemeClr val="dk1"/>
                </a:solidFill>
                <a:latin typeface="Montserrat"/>
                <a:ea typeface="Montserrat"/>
                <a:cs typeface="Montserrat"/>
                <a:sym typeface="Montserrat"/>
              </a:rPr>
              <a:t>This component reduces log verbosity by removing redundant or low-signal content. Its role is not merely storage reduction but improving downstream processing efficiency and signal-to-noise ratio. In systems handling large logs, this module directly affects memory usage, retrieval speed, and model input limits.</a:t>
            </a:r>
            <a:endParaRPr sz="1000">
              <a:solidFill>
                <a:schemeClr val="dk1"/>
              </a:solidFill>
              <a:latin typeface="Montserrat"/>
              <a:ea typeface="Montserrat"/>
              <a:cs typeface="Montserrat"/>
              <a:sym typeface="Montserrat"/>
            </a:endParaRPr>
          </a:p>
          <a:p>
            <a:pPr indent="0" lvl="0" marL="0" rtl="0" algn="l">
              <a:lnSpc>
                <a:spcPct val="115000"/>
              </a:lnSpc>
              <a:spcBef>
                <a:spcPts val="1800"/>
              </a:spcBef>
              <a:spcAft>
                <a:spcPts val="0"/>
              </a:spcAft>
              <a:buNone/>
            </a:pPr>
            <a:r>
              <a:rPr b="1" lang="en" sz="1700">
                <a:solidFill>
                  <a:schemeClr val="dk1"/>
                </a:solidFill>
              </a:rPr>
              <a:t>LLM Interface (</a:t>
            </a:r>
            <a:r>
              <a:rPr b="1" lang="en" sz="1700">
                <a:solidFill>
                  <a:schemeClr val="dk1"/>
                </a:solidFill>
                <a:latin typeface="Roboto Mono"/>
                <a:ea typeface="Roboto Mono"/>
                <a:cs typeface="Roboto Mono"/>
                <a:sym typeface="Roboto Mono"/>
              </a:rPr>
              <a:t>client_llm.py</a:t>
            </a:r>
            <a:r>
              <a:rPr b="1" lang="en" sz="1700">
                <a:solidFill>
                  <a:schemeClr val="dk1"/>
                </a:solidFill>
              </a:rPr>
              <a:t>) – Model Abstraction</a:t>
            </a:r>
            <a:endParaRPr b="1" sz="1700">
              <a:solidFill>
                <a:schemeClr val="dk1"/>
              </a:solidFill>
            </a:endParaRPr>
          </a:p>
          <a:p>
            <a:pPr indent="0" lvl="0" marL="0" rtl="0" algn="l">
              <a:lnSpc>
                <a:spcPct val="115000"/>
              </a:lnSpc>
              <a:spcBef>
                <a:spcPts val="1200"/>
              </a:spcBef>
              <a:spcAft>
                <a:spcPts val="0"/>
              </a:spcAft>
              <a:buNone/>
            </a:pPr>
            <a:r>
              <a:rPr lang="en" sz="1100">
                <a:solidFill>
                  <a:schemeClr val="dk1"/>
                </a:solidFill>
                <a:latin typeface="Roboto Mono"/>
                <a:ea typeface="Roboto Mono"/>
                <a:cs typeface="Roboto Mono"/>
                <a:sym typeface="Roboto Mono"/>
              </a:rPr>
              <a:t>client_llm.py</a:t>
            </a:r>
            <a:r>
              <a:rPr lang="en" sz="1100">
                <a:solidFill>
                  <a:schemeClr val="dk1"/>
                </a:solidFill>
              </a:rPr>
              <a:t> isolates model interaction details (API calls, parameters), while </a:t>
            </a:r>
            <a:r>
              <a:rPr lang="en" sz="1100">
                <a:solidFill>
                  <a:schemeClr val="dk1"/>
                </a:solidFill>
                <a:latin typeface="Roboto Mono"/>
                <a:ea typeface="Roboto Mono"/>
                <a:cs typeface="Roboto Mono"/>
                <a:sym typeface="Roboto Mono"/>
              </a:rPr>
              <a:t>response_parser.py</a:t>
            </a:r>
            <a:r>
              <a:rPr lang="en" sz="1100">
                <a:solidFill>
                  <a:schemeClr val="dk1"/>
                </a:solidFill>
              </a:rPr>
              <a:t> cleans and structures model outputs. This abstraction prevents LLM dependencies from contaminating business logic. It also simplifies swapping models or providers — a design choice aligned with scalable architectures.</a:t>
            </a:r>
            <a:endParaRPr sz="1100">
              <a:solidFill>
                <a:schemeClr val="dk1"/>
              </a:solidFill>
            </a:endParaRPr>
          </a:p>
          <a:p>
            <a:pPr indent="0" lvl="0" marL="0" rtl="0" algn="l">
              <a:lnSpc>
                <a:spcPct val="115000"/>
              </a:lnSpc>
              <a:spcBef>
                <a:spcPts val="1200"/>
              </a:spcBef>
              <a:spcAft>
                <a:spcPts val="0"/>
              </a:spcAft>
              <a:buNone/>
            </a:pPr>
            <a:r>
              <a:rPr b="1" lang="en">
                <a:solidFill>
                  <a:schemeClr val="dk1"/>
                </a:solidFill>
                <a:latin typeface="Montserrat"/>
                <a:ea typeface="Montserrat"/>
                <a:cs typeface="Montserrat"/>
                <a:sym typeface="Montserrat"/>
              </a:rPr>
              <a:t>OUR dataset resides at data/kb_issues/final_dataset_agent1_cleaned.json</a:t>
            </a:r>
            <a:endParaRPr b="1">
              <a:solidFill>
                <a:schemeClr val="dk1"/>
              </a:solidFill>
              <a:latin typeface="Montserrat"/>
              <a:ea typeface="Montserrat"/>
              <a:cs typeface="Montserrat"/>
              <a:sym typeface="Montserrat"/>
            </a:endParaRPr>
          </a:p>
          <a:p>
            <a:pPr indent="0" lvl="0" marL="0" rtl="0" algn="l">
              <a:lnSpc>
                <a:spcPct val="115000"/>
              </a:lnSpc>
              <a:spcBef>
                <a:spcPts val="1200"/>
              </a:spcBef>
              <a:spcAft>
                <a:spcPts val="0"/>
              </a:spcAft>
              <a:buNone/>
            </a:pPr>
            <a:r>
              <a:rPr lang="en" sz="800">
                <a:solidFill>
                  <a:schemeClr val="dk1"/>
                </a:solidFill>
                <a:latin typeface="Montserrat"/>
                <a:ea typeface="Montserrat"/>
                <a:cs typeface="Montserrat"/>
                <a:sym typeface="Montserrat"/>
              </a:rPr>
              <a:t>final_dataset_agent1_cleaned—&gt;The file is structured as a JSON array where each element represents a single error or failure instance captured as a knowledge record. Every record follows a consistent schema designed for retrieval-augmented reasoning. The title field provides a human-readable summary of the issue, functioning as a descriptive identifier rather than a computational signal. The error_type field contains the normalized exception class (for example, java.lang.NullPointerException), which serves as a strong semantic anchor for similarity matching and clustering. The stack_trace field is stored as an array of lines instead of a single string, preserving execution context while allowing downstream normalization, truncation, or pattern analysis. The source field specifies the origin of the record (such as GitHub), enabling metadata-aware filtering or weighting. The knowledge_text field is a flattened, cleaned textual representation of the error scenario and is the most critical component for embedding generation and semantic retrieval, as vector models operate more reliably on coherent text than raw traces. Finally, the root_cause field provides a human-interpretable explanation or placeholder, acting as a potential supervision or reasoning signal rather than a retrieval driver. Collectively, this schema is optimized for vector search, where knowledge_text, error_type, and stack_trace form the core signals influencing retrieval quality.</a:t>
            </a:r>
            <a:endParaRPr sz="700">
              <a:solidFill>
                <a:schemeClr val="dk1"/>
              </a:solidFill>
              <a:latin typeface="Montserrat"/>
              <a:ea typeface="Montserrat"/>
              <a:cs typeface="Montserrat"/>
              <a:sym typeface="Montserrat"/>
            </a:endParaRPr>
          </a:p>
          <a:p>
            <a:pPr indent="0" lvl="0" marL="0" rtl="0" algn="l">
              <a:spcBef>
                <a:spcPts val="1000"/>
              </a:spcBef>
              <a:spcAft>
                <a:spcPts val="0"/>
              </a:spcAft>
              <a:buNone/>
            </a:pPr>
            <a:r>
              <a:t/>
            </a:r>
            <a:endParaRPr sz="10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39"/>
          <p:cNvSpPr/>
          <p:nvPr/>
        </p:nvSpPr>
        <p:spPr>
          <a:xfrm rot="5400000">
            <a:off x="1252872" y="2323950"/>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rot="5400000">
            <a:off x="5075776" y="2323950"/>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rot="5400000">
            <a:off x="6987227" y="2630048"/>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rot="5400000">
            <a:off x="3164324" y="2630048"/>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txBox="1"/>
          <p:nvPr>
            <p:ph type="title"/>
          </p:nvPr>
        </p:nvSpPr>
        <p:spPr>
          <a:xfrm>
            <a:off x="709550" y="31807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WORKFLOW</a:t>
            </a:r>
            <a:endParaRPr/>
          </a:p>
        </p:txBody>
      </p:sp>
      <p:sp>
        <p:nvSpPr>
          <p:cNvPr id="1393" name="Google Shape;1393;p39"/>
          <p:cNvSpPr/>
          <p:nvPr/>
        </p:nvSpPr>
        <p:spPr>
          <a:xfrm rot="10800000">
            <a:off x="6484674" y="2871507"/>
            <a:ext cx="1909006" cy="955096"/>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txBox="1"/>
          <p:nvPr/>
        </p:nvSpPr>
        <p:spPr>
          <a:xfrm>
            <a:off x="713222" y="3167695"/>
            <a:ext cx="1920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ontserrat Black"/>
                <a:ea typeface="Montserrat Black"/>
                <a:cs typeface="Montserrat Black"/>
                <a:sym typeface="Montserrat Black"/>
              </a:rPr>
              <a:t>LOG INGESTION &amp; COMPRESSION</a:t>
            </a:r>
            <a:endParaRPr sz="1100">
              <a:solidFill>
                <a:schemeClr val="dk1"/>
              </a:solidFill>
              <a:latin typeface="Montserrat Black"/>
              <a:ea typeface="Montserrat Black"/>
              <a:cs typeface="Montserrat Black"/>
              <a:sym typeface="Montserrat Black"/>
            </a:endParaRPr>
          </a:p>
        </p:txBody>
      </p:sp>
      <p:sp>
        <p:nvSpPr>
          <p:cNvPr id="1395" name="Google Shape;1395;p39"/>
          <p:cNvSpPr txBox="1"/>
          <p:nvPr/>
        </p:nvSpPr>
        <p:spPr>
          <a:xfrm>
            <a:off x="2656124" y="2006363"/>
            <a:ext cx="1920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ontserrat Black"/>
                <a:ea typeface="Montserrat Black"/>
                <a:cs typeface="Montserrat Black"/>
                <a:sym typeface="Montserrat Black"/>
              </a:rPr>
              <a:t>SEMANTIC RETRIEVAL</a:t>
            </a:r>
            <a:endParaRPr sz="1100">
              <a:solidFill>
                <a:schemeClr val="dk1"/>
              </a:solidFill>
              <a:latin typeface="Montserrat Black"/>
              <a:ea typeface="Montserrat Black"/>
              <a:cs typeface="Montserrat Black"/>
              <a:sym typeface="Montserrat Black"/>
            </a:endParaRPr>
          </a:p>
        </p:txBody>
      </p:sp>
      <p:sp>
        <p:nvSpPr>
          <p:cNvPr id="1396" name="Google Shape;1396;p39"/>
          <p:cNvSpPr txBox="1"/>
          <p:nvPr/>
        </p:nvSpPr>
        <p:spPr>
          <a:xfrm>
            <a:off x="2343850" y="1197775"/>
            <a:ext cx="2666400" cy="85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Montserrat"/>
                <a:ea typeface="Montserrat"/>
                <a:cs typeface="Montserrat"/>
                <a:sym typeface="Montserrat"/>
              </a:rPr>
              <a:t>The compressed log is converted into embeddings.</a:t>
            </a:r>
            <a:endParaRPr sz="800">
              <a:solidFill>
                <a:schemeClr val="dk1"/>
              </a:solidFill>
              <a:latin typeface="Montserrat"/>
              <a:ea typeface="Montserrat"/>
              <a:cs typeface="Montserrat"/>
              <a:sym typeface="Montserrat"/>
            </a:endParaRPr>
          </a:p>
          <a:p>
            <a:pPr indent="0" lvl="0" marL="0" rtl="0" algn="ctr">
              <a:spcBef>
                <a:spcPts val="0"/>
              </a:spcBef>
              <a:spcAft>
                <a:spcPts val="0"/>
              </a:spcAft>
              <a:buNone/>
            </a:pPr>
            <a:r>
              <a:rPr lang="en" sz="800">
                <a:solidFill>
                  <a:schemeClr val="dk1"/>
                </a:solidFill>
                <a:latin typeface="Montserrat"/>
                <a:ea typeface="Montserrat"/>
                <a:cs typeface="Montserrat"/>
                <a:sym typeface="Montserrat"/>
              </a:rPr>
              <a:t>FAISS performs similarity search over the structured troubleshooting dataset.</a:t>
            </a:r>
            <a:endParaRPr sz="800">
              <a:solidFill>
                <a:schemeClr val="dk1"/>
              </a:solidFill>
              <a:latin typeface="Montserrat"/>
              <a:ea typeface="Montserrat"/>
              <a:cs typeface="Montserrat"/>
              <a:sym typeface="Montserrat"/>
            </a:endParaRPr>
          </a:p>
          <a:p>
            <a:pPr indent="0" lvl="0" marL="0" rtl="0" algn="ctr">
              <a:spcBef>
                <a:spcPts val="0"/>
              </a:spcBef>
              <a:spcAft>
                <a:spcPts val="0"/>
              </a:spcAft>
              <a:buNone/>
            </a:pPr>
            <a:r>
              <a:rPr lang="en" sz="800">
                <a:solidFill>
                  <a:schemeClr val="dk1"/>
                </a:solidFill>
                <a:latin typeface="Montserrat"/>
                <a:ea typeface="Montserrat"/>
                <a:cs typeface="Montserrat"/>
                <a:sym typeface="Montserrat"/>
              </a:rPr>
              <a:t>Top relevant historical cases are retrieved with similarity scores.</a:t>
            </a:r>
            <a:endParaRPr sz="800">
              <a:solidFill>
                <a:schemeClr val="dk1"/>
              </a:solidFill>
              <a:latin typeface="Montserrat"/>
              <a:ea typeface="Montserrat"/>
              <a:cs typeface="Montserrat"/>
              <a:sym typeface="Montserrat"/>
            </a:endParaRPr>
          </a:p>
        </p:txBody>
      </p:sp>
      <p:sp>
        <p:nvSpPr>
          <p:cNvPr id="1397" name="Google Shape;1397;p39"/>
          <p:cNvSpPr/>
          <p:nvPr/>
        </p:nvSpPr>
        <p:spPr>
          <a:xfrm rot="10800000">
            <a:off x="4573201" y="1927914"/>
            <a:ext cx="1909049" cy="953666"/>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9"/>
          <p:cNvSpPr/>
          <p:nvPr/>
        </p:nvSpPr>
        <p:spPr>
          <a:xfrm rot="10800000">
            <a:off x="2661771" y="2871507"/>
            <a:ext cx="1909006" cy="955096"/>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9"/>
          <p:cNvSpPr/>
          <p:nvPr/>
        </p:nvSpPr>
        <p:spPr>
          <a:xfrm rot="10800000">
            <a:off x="750298" y="1927914"/>
            <a:ext cx="1909049" cy="953666"/>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9"/>
          <p:cNvSpPr/>
          <p:nvPr/>
        </p:nvSpPr>
        <p:spPr>
          <a:xfrm rot="10800000">
            <a:off x="6397730" y="2776039"/>
            <a:ext cx="159037" cy="159009"/>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9"/>
          <p:cNvSpPr/>
          <p:nvPr/>
        </p:nvSpPr>
        <p:spPr>
          <a:xfrm rot="10800000">
            <a:off x="4488802" y="2776039"/>
            <a:ext cx="158994" cy="159009"/>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rot="10800000">
            <a:off x="2579832" y="2776039"/>
            <a:ext cx="158994" cy="159009"/>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9"/>
          <p:cNvSpPr txBox="1"/>
          <p:nvPr/>
        </p:nvSpPr>
        <p:spPr>
          <a:xfrm>
            <a:off x="4567576" y="3265870"/>
            <a:ext cx="1920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ontserrat Black"/>
                <a:ea typeface="Montserrat Black"/>
                <a:cs typeface="Montserrat Black"/>
                <a:sym typeface="Montserrat Black"/>
              </a:rPr>
              <a:t>AGENT-1 SOLUTION GENERATION</a:t>
            </a:r>
            <a:endParaRPr sz="1100">
              <a:solidFill>
                <a:schemeClr val="dk1"/>
              </a:solidFill>
              <a:latin typeface="Montserrat Black"/>
              <a:ea typeface="Montserrat Black"/>
              <a:cs typeface="Montserrat Black"/>
              <a:sym typeface="Montserrat Black"/>
            </a:endParaRPr>
          </a:p>
        </p:txBody>
      </p:sp>
      <p:sp>
        <p:nvSpPr>
          <p:cNvPr id="1404" name="Google Shape;1404;p39"/>
          <p:cNvSpPr txBox="1"/>
          <p:nvPr/>
        </p:nvSpPr>
        <p:spPr>
          <a:xfrm>
            <a:off x="6479027" y="2006363"/>
            <a:ext cx="1920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ontserrat Black"/>
                <a:ea typeface="Montserrat Black"/>
                <a:cs typeface="Montserrat Black"/>
                <a:sym typeface="Montserrat Black"/>
              </a:rPr>
              <a:t>AGENT-2 VALIDATION</a:t>
            </a:r>
            <a:endParaRPr sz="1100">
              <a:solidFill>
                <a:schemeClr val="dk1"/>
              </a:solidFill>
              <a:latin typeface="Montserrat Black"/>
              <a:ea typeface="Montserrat Black"/>
              <a:cs typeface="Montserrat Black"/>
              <a:sym typeface="Montserrat Black"/>
            </a:endParaRPr>
          </a:p>
        </p:txBody>
      </p:sp>
      <p:sp>
        <p:nvSpPr>
          <p:cNvPr id="1405" name="Google Shape;1405;p39"/>
          <p:cNvSpPr txBox="1"/>
          <p:nvPr/>
        </p:nvSpPr>
        <p:spPr>
          <a:xfrm>
            <a:off x="6397725" y="1146350"/>
            <a:ext cx="2431800" cy="903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Montserrat"/>
                <a:ea typeface="Montserrat"/>
                <a:cs typeface="Montserrat"/>
                <a:sym typeface="Montserrat"/>
              </a:rPr>
              <a:t>Agent-2 evaluates the generated solution.</a:t>
            </a:r>
            <a:endParaRPr sz="800">
              <a:solidFill>
                <a:schemeClr val="dk1"/>
              </a:solidFill>
              <a:latin typeface="Montserrat"/>
              <a:ea typeface="Montserrat"/>
              <a:cs typeface="Montserrat"/>
              <a:sym typeface="Montserrat"/>
            </a:endParaRPr>
          </a:p>
          <a:p>
            <a:pPr indent="0" lvl="0" marL="0" rtl="0" algn="ctr">
              <a:spcBef>
                <a:spcPts val="0"/>
              </a:spcBef>
              <a:spcAft>
                <a:spcPts val="0"/>
              </a:spcAft>
              <a:buNone/>
            </a:pPr>
            <a:r>
              <a:rPr lang="en" sz="800">
                <a:solidFill>
                  <a:schemeClr val="dk1"/>
                </a:solidFill>
                <a:latin typeface="Montserrat"/>
                <a:ea typeface="Montserrat"/>
                <a:cs typeface="Montserrat"/>
                <a:sym typeface="Montserrat"/>
              </a:rPr>
              <a:t>It checks grounding strength and assigns a confidence level (Low / Medium / High).</a:t>
            </a:r>
            <a:endParaRPr sz="800">
              <a:solidFill>
                <a:schemeClr val="dk1"/>
              </a:solidFill>
              <a:latin typeface="Montserrat"/>
              <a:ea typeface="Montserrat"/>
              <a:cs typeface="Montserrat"/>
              <a:sym typeface="Montserrat"/>
            </a:endParaRPr>
          </a:p>
          <a:p>
            <a:pPr indent="0" lvl="0" marL="0" rtl="0" algn="ctr">
              <a:spcBef>
                <a:spcPts val="0"/>
              </a:spcBef>
              <a:spcAft>
                <a:spcPts val="0"/>
              </a:spcAft>
              <a:buNone/>
            </a:pPr>
            <a:r>
              <a:rPr lang="en" sz="800">
                <a:solidFill>
                  <a:schemeClr val="dk1"/>
                </a:solidFill>
                <a:latin typeface="Montserrat"/>
                <a:ea typeface="Montserrat"/>
                <a:cs typeface="Montserrat"/>
                <a:sym typeface="Montserrat"/>
              </a:rPr>
              <a:t>The final output is displayed in the Streamlit dashboard along with system metrics.</a:t>
            </a:r>
            <a:endParaRPr sz="800">
              <a:solidFill>
                <a:schemeClr val="dk1"/>
              </a:solidFill>
              <a:latin typeface="Montserrat"/>
              <a:ea typeface="Montserrat"/>
              <a:cs typeface="Montserrat"/>
              <a:sym typeface="Montserrat"/>
            </a:endParaRPr>
          </a:p>
        </p:txBody>
      </p:sp>
      <p:sp>
        <p:nvSpPr>
          <p:cNvPr id="1406" name="Google Shape;1406;p39"/>
          <p:cNvSpPr txBox="1"/>
          <p:nvPr/>
        </p:nvSpPr>
        <p:spPr>
          <a:xfrm>
            <a:off x="623350" y="3579175"/>
            <a:ext cx="2301900" cy="1146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800">
                <a:solidFill>
                  <a:schemeClr val="dk1"/>
                </a:solidFill>
                <a:latin typeface="Montserrat"/>
                <a:ea typeface="Montserrat"/>
                <a:cs typeface="Montserrat"/>
                <a:sym typeface="Montserrat"/>
              </a:rPr>
              <a:t>Users paste large error logs into the Streamlit interface.</a:t>
            </a:r>
            <a:br>
              <a:rPr lang="en" sz="800">
                <a:solidFill>
                  <a:schemeClr val="dk1"/>
                </a:solidFill>
                <a:latin typeface="Montserrat"/>
                <a:ea typeface="Montserrat"/>
                <a:cs typeface="Montserrat"/>
                <a:sym typeface="Montserrat"/>
              </a:rPr>
            </a:br>
            <a:r>
              <a:rPr lang="en" sz="800">
                <a:solidFill>
                  <a:schemeClr val="dk1"/>
                </a:solidFill>
                <a:latin typeface="Montserrat"/>
                <a:ea typeface="Montserrat"/>
                <a:cs typeface="Montserrat"/>
                <a:sym typeface="Montserrat"/>
              </a:rPr>
              <a:t> The system performs deterministic extraction of exception type and key stack traces.</a:t>
            </a:r>
            <a:br>
              <a:rPr lang="en" sz="800">
                <a:solidFill>
                  <a:schemeClr val="dk1"/>
                </a:solidFill>
                <a:latin typeface="Montserrat"/>
                <a:ea typeface="Montserrat"/>
                <a:cs typeface="Montserrat"/>
                <a:sym typeface="Montserrat"/>
              </a:rPr>
            </a:br>
            <a:r>
              <a:rPr lang="en" sz="800">
                <a:solidFill>
                  <a:schemeClr val="dk1"/>
                </a:solidFill>
                <a:latin typeface="Montserrat"/>
                <a:ea typeface="Montserrat"/>
                <a:cs typeface="Montserrat"/>
                <a:sym typeface="Montserrat"/>
              </a:rPr>
              <a:t> Logs are compressed to reduce token size before processing.</a:t>
            </a:r>
            <a:endParaRPr sz="800">
              <a:solidFill>
                <a:schemeClr val="dk1"/>
              </a:solidFill>
              <a:latin typeface="Montserrat"/>
              <a:ea typeface="Montserrat"/>
              <a:cs typeface="Montserrat"/>
              <a:sym typeface="Montserrat"/>
            </a:endParaRPr>
          </a:p>
          <a:p>
            <a:pPr indent="0" lvl="0" marL="0" rtl="0" algn="ctr">
              <a:spcBef>
                <a:spcPts val="1200"/>
              </a:spcBef>
              <a:spcAft>
                <a:spcPts val="0"/>
              </a:spcAft>
              <a:buNone/>
            </a:pPr>
            <a:r>
              <a:t/>
            </a:r>
            <a:endParaRPr sz="800">
              <a:solidFill>
                <a:schemeClr val="dk1"/>
              </a:solidFill>
              <a:latin typeface="Montserrat"/>
              <a:ea typeface="Montserrat"/>
              <a:cs typeface="Montserrat"/>
              <a:sym typeface="Montserrat"/>
            </a:endParaRPr>
          </a:p>
        </p:txBody>
      </p:sp>
      <p:sp>
        <p:nvSpPr>
          <p:cNvPr id="1407" name="Google Shape;1407;p39"/>
          <p:cNvSpPr txBox="1"/>
          <p:nvPr/>
        </p:nvSpPr>
        <p:spPr>
          <a:xfrm>
            <a:off x="4567575" y="3646100"/>
            <a:ext cx="1920300" cy="1079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n" sz="800">
                <a:solidFill>
                  <a:schemeClr val="dk1"/>
                </a:solidFill>
                <a:latin typeface="Montserrat"/>
                <a:ea typeface="Montserrat"/>
                <a:cs typeface="Montserrat"/>
                <a:sym typeface="Montserrat"/>
              </a:rPr>
              <a:t>Agent-1 (Local LLM via Ollama) generates a structured, step-by-step resolution.</a:t>
            </a:r>
            <a:br>
              <a:rPr lang="en" sz="800">
                <a:solidFill>
                  <a:schemeClr val="dk1"/>
                </a:solidFill>
                <a:latin typeface="Montserrat"/>
                <a:ea typeface="Montserrat"/>
                <a:cs typeface="Montserrat"/>
                <a:sym typeface="Montserrat"/>
              </a:rPr>
            </a:br>
            <a:r>
              <a:rPr lang="en" sz="800">
                <a:solidFill>
                  <a:schemeClr val="dk1"/>
                </a:solidFill>
                <a:latin typeface="Montserrat"/>
                <a:ea typeface="Montserrat"/>
                <a:cs typeface="Montserrat"/>
                <a:sym typeface="Montserrat"/>
              </a:rPr>
              <a:t> The response is grounded in retrieved cases to minimize hallucination.</a:t>
            </a:r>
            <a:br>
              <a:rPr lang="en" sz="800">
                <a:solidFill>
                  <a:schemeClr val="dk1"/>
                </a:solidFill>
                <a:latin typeface="Montserrat"/>
                <a:ea typeface="Montserrat"/>
                <a:cs typeface="Montserrat"/>
                <a:sym typeface="Montserrat"/>
              </a:rPr>
            </a:br>
            <a:r>
              <a:rPr lang="en" sz="800">
                <a:solidFill>
                  <a:schemeClr val="dk1"/>
                </a:solidFill>
                <a:latin typeface="Montserrat"/>
                <a:ea typeface="Montserrat"/>
                <a:cs typeface="Montserrat"/>
                <a:sym typeface="Montserrat"/>
              </a:rPr>
              <a:t> Root cause and remediation steps are clearly structured.</a:t>
            </a:r>
            <a:endParaRPr sz="800">
              <a:solidFill>
                <a:schemeClr val="dk1"/>
              </a:solidFill>
              <a:latin typeface="Montserrat"/>
              <a:ea typeface="Montserrat"/>
              <a:cs typeface="Montserrat"/>
              <a:sym typeface="Montserrat"/>
            </a:endParaRPr>
          </a:p>
          <a:p>
            <a:pPr indent="0" lvl="0" marL="0" rtl="0" algn="ctr">
              <a:spcBef>
                <a:spcPts val="1200"/>
              </a:spcBef>
              <a:spcAft>
                <a:spcPts val="0"/>
              </a:spcAft>
              <a:buNone/>
            </a:pPr>
            <a:r>
              <a:t/>
            </a:r>
            <a:endParaRPr sz="800">
              <a:solidFill>
                <a:schemeClr val="dk1"/>
              </a:solidFill>
              <a:latin typeface="Montserrat"/>
              <a:ea typeface="Montserrat"/>
              <a:cs typeface="Montserrat"/>
              <a:sym typeface="Montserrat"/>
            </a:endParaRPr>
          </a:p>
        </p:txBody>
      </p:sp>
      <p:grpSp>
        <p:nvGrpSpPr>
          <p:cNvPr id="1408" name="Google Shape;1408;p39"/>
          <p:cNvGrpSpPr/>
          <p:nvPr/>
        </p:nvGrpSpPr>
        <p:grpSpPr>
          <a:xfrm>
            <a:off x="7225927" y="2753510"/>
            <a:ext cx="426501" cy="536674"/>
            <a:chOff x="2636386" y="3145176"/>
            <a:chExt cx="478408" cy="601990"/>
          </a:xfrm>
        </p:grpSpPr>
        <p:sp>
          <p:nvSpPr>
            <p:cNvPr id="1409" name="Google Shape;1409;p39"/>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9"/>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9"/>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39"/>
          <p:cNvGrpSpPr/>
          <p:nvPr/>
        </p:nvGrpSpPr>
        <p:grpSpPr>
          <a:xfrm>
            <a:off x="1436204" y="2514105"/>
            <a:ext cx="537236" cy="403289"/>
            <a:chOff x="5351113" y="3220301"/>
            <a:chExt cx="602620" cy="452372"/>
          </a:xfrm>
        </p:grpSpPr>
        <p:sp>
          <p:nvSpPr>
            <p:cNvPr id="1415" name="Google Shape;1415;p39"/>
            <p:cNvSpPr/>
            <p:nvPr/>
          </p:nvSpPr>
          <p:spPr>
            <a:xfrm>
              <a:off x="5447995" y="3220301"/>
              <a:ext cx="150846" cy="151376"/>
            </a:xfrm>
            <a:custGeom>
              <a:rect b="b" l="l" r="r" t="t"/>
              <a:pathLst>
                <a:path extrusionOk="0" h="4564" w="4548">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9"/>
            <p:cNvSpPr/>
            <p:nvPr/>
          </p:nvSpPr>
          <p:spPr>
            <a:xfrm>
              <a:off x="5447995" y="3521296"/>
              <a:ext cx="150846" cy="151376"/>
            </a:xfrm>
            <a:custGeom>
              <a:rect b="b" l="l" r="r" t="t"/>
              <a:pathLst>
                <a:path extrusionOk="0" h="4564" w="4548">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5721196" y="3220301"/>
              <a:ext cx="150813" cy="151376"/>
            </a:xfrm>
            <a:custGeom>
              <a:rect b="b" l="l" r="r" t="t"/>
              <a:pathLst>
                <a:path extrusionOk="0" h="4564" w="4547">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9"/>
            <p:cNvSpPr/>
            <p:nvPr/>
          </p:nvSpPr>
          <p:spPr>
            <a:xfrm>
              <a:off x="5721196" y="3521262"/>
              <a:ext cx="150813" cy="151410"/>
            </a:xfrm>
            <a:custGeom>
              <a:rect b="b" l="l" r="r" t="t"/>
              <a:pathLst>
                <a:path extrusionOk="0" h="4565" w="4547">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9"/>
            <p:cNvSpPr/>
            <p:nvPr/>
          </p:nvSpPr>
          <p:spPr>
            <a:xfrm>
              <a:off x="5747332" y="3547597"/>
              <a:ext cx="72239" cy="72438"/>
            </a:xfrm>
            <a:custGeom>
              <a:rect b="b" l="l" r="r" t="t"/>
              <a:pathLst>
                <a:path extrusionOk="0" h="2184" w="2178">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5497979" y="3270284"/>
              <a:ext cx="72172" cy="72438"/>
            </a:xfrm>
            <a:custGeom>
              <a:rect b="b" l="l" r="r" t="t"/>
              <a:pathLst>
                <a:path extrusionOk="0" h="2184" w="2176">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5481461" y="3571180"/>
              <a:ext cx="67861" cy="17678"/>
            </a:xfrm>
            <a:custGeom>
              <a:rect b="b" l="l" r="r" t="t"/>
              <a:pathLst>
                <a:path extrusionOk="0" h="533" w="2046">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9"/>
            <p:cNvSpPr/>
            <p:nvPr/>
          </p:nvSpPr>
          <p:spPr>
            <a:xfrm>
              <a:off x="5481461" y="3596387"/>
              <a:ext cx="67861" cy="17678"/>
            </a:xfrm>
            <a:custGeom>
              <a:rect b="b" l="l" r="r" t="t"/>
              <a:pathLst>
                <a:path extrusionOk="0" h="533"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9"/>
            <p:cNvSpPr/>
            <p:nvPr/>
          </p:nvSpPr>
          <p:spPr>
            <a:xfrm>
              <a:off x="5481461" y="3621594"/>
              <a:ext cx="67861" cy="17645"/>
            </a:xfrm>
            <a:custGeom>
              <a:rect b="b" l="l" r="r" t="t"/>
              <a:pathLst>
                <a:path extrusionOk="0" h="532"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9"/>
            <p:cNvSpPr/>
            <p:nvPr/>
          </p:nvSpPr>
          <p:spPr>
            <a:xfrm>
              <a:off x="5754065" y="3263053"/>
              <a:ext cx="17645" cy="17678"/>
            </a:xfrm>
            <a:custGeom>
              <a:rect b="b" l="l" r="r" t="t"/>
              <a:pathLst>
                <a:path extrusionOk="0" h="533" w="532">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9"/>
            <p:cNvSpPr/>
            <p:nvPr/>
          </p:nvSpPr>
          <p:spPr>
            <a:xfrm>
              <a:off x="5783286" y="3263053"/>
              <a:ext cx="17645" cy="17678"/>
            </a:xfrm>
            <a:custGeom>
              <a:rect b="b" l="l" r="r" t="t"/>
              <a:pathLst>
                <a:path extrusionOk="0" h="533" w="532">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9"/>
            <p:cNvSpPr/>
            <p:nvPr/>
          </p:nvSpPr>
          <p:spPr>
            <a:xfrm>
              <a:off x="5812473" y="3263053"/>
              <a:ext cx="17678" cy="17678"/>
            </a:xfrm>
            <a:custGeom>
              <a:rect b="b" l="l" r="r" t="t"/>
              <a:pathLst>
                <a:path extrusionOk="0" h="533" w="533">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9"/>
            <p:cNvSpPr/>
            <p:nvPr/>
          </p:nvSpPr>
          <p:spPr>
            <a:xfrm>
              <a:off x="5399737" y="3401262"/>
              <a:ext cx="106103" cy="95191"/>
            </a:xfrm>
            <a:custGeom>
              <a:rect b="b" l="l" r="r" t="t"/>
              <a:pathLst>
                <a:path extrusionOk="0" h="2870" w="3199">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9"/>
            <p:cNvSpPr/>
            <p:nvPr/>
          </p:nvSpPr>
          <p:spPr>
            <a:xfrm>
              <a:off x="5351113" y="3325806"/>
              <a:ext cx="82189" cy="74461"/>
            </a:xfrm>
            <a:custGeom>
              <a:rect b="b" l="l" r="r" t="t"/>
              <a:pathLst>
                <a:path extrusionOk="0" h="2245" w="2478">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5521561" y="3302987"/>
              <a:ext cx="358740" cy="273101"/>
            </a:xfrm>
            <a:custGeom>
              <a:rect b="b" l="l" r="r" t="t"/>
              <a:pathLst>
                <a:path extrusionOk="0" h="8234" w="10816">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9"/>
            <p:cNvSpPr/>
            <p:nvPr/>
          </p:nvSpPr>
          <p:spPr>
            <a:xfrm>
              <a:off x="5889455" y="3385342"/>
              <a:ext cx="64279" cy="17645"/>
            </a:xfrm>
            <a:custGeom>
              <a:rect b="b" l="l" r="r" t="t"/>
              <a:pathLst>
                <a:path extrusionOk="0" h="532" w="1938">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9"/>
            <p:cNvSpPr/>
            <p:nvPr/>
          </p:nvSpPr>
          <p:spPr>
            <a:xfrm>
              <a:off x="5889455" y="3412042"/>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5889455" y="3438775"/>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5604380" y="3592274"/>
              <a:ext cx="109386" cy="43516"/>
            </a:xfrm>
            <a:custGeom>
              <a:rect b="b" l="l" r="r" t="t"/>
              <a:pathLst>
                <a:path extrusionOk="0" h="1312" w="3298">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39"/>
          <p:cNvGrpSpPr/>
          <p:nvPr/>
        </p:nvGrpSpPr>
        <p:grpSpPr>
          <a:xfrm>
            <a:off x="3347922" y="2778777"/>
            <a:ext cx="536704" cy="486141"/>
            <a:chOff x="6046403" y="3173534"/>
            <a:chExt cx="602023" cy="545307"/>
          </a:xfrm>
        </p:grpSpPr>
        <p:sp>
          <p:nvSpPr>
            <p:cNvPr id="1435" name="Google Shape;1435;p39"/>
            <p:cNvSpPr/>
            <p:nvPr/>
          </p:nvSpPr>
          <p:spPr>
            <a:xfrm>
              <a:off x="6046403" y="3173534"/>
              <a:ext cx="479171" cy="344511"/>
            </a:xfrm>
            <a:custGeom>
              <a:rect b="b" l="l" r="r" t="t"/>
              <a:pathLst>
                <a:path extrusionOk="0" h="10387" w="14447">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6414131" y="3296287"/>
              <a:ext cx="229386" cy="221758"/>
            </a:xfrm>
            <a:custGeom>
              <a:rect b="b" l="l" r="r" t="t"/>
              <a:pathLst>
                <a:path extrusionOk="0" h="6686" w="6916">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9"/>
            <p:cNvSpPr/>
            <p:nvPr/>
          </p:nvSpPr>
          <p:spPr>
            <a:xfrm>
              <a:off x="6051146" y="3351412"/>
              <a:ext cx="223748" cy="234726"/>
            </a:xfrm>
            <a:custGeom>
              <a:rect b="b" l="l" r="r" t="t"/>
              <a:pathLst>
                <a:path extrusionOk="0" h="7077" w="6746">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6197481" y="3351412"/>
              <a:ext cx="273367" cy="287662"/>
            </a:xfrm>
            <a:custGeom>
              <a:rect b="b" l="l" r="r" t="t"/>
              <a:pathLst>
                <a:path extrusionOk="0" h="8673" w="8242">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6050682" y="3597515"/>
              <a:ext cx="108027" cy="65506"/>
            </a:xfrm>
            <a:custGeom>
              <a:rect b="b" l="l" r="r" t="t"/>
              <a:pathLst>
                <a:path extrusionOk="0" h="1975" w="3257">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6051146" y="3653369"/>
              <a:ext cx="597280" cy="65473"/>
            </a:xfrm>
            <a:custGeom>
              <a:rect b="b" l="l" r="r" t="t"/>
              <a:pathLst>
                <a:path extrusionOk="0" h="1974" w="18008">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6498476" y="3568460"/>
              <a:ext cx="149950" cy="17645"/>
            </a:xfrm>
            <a:custGeom>
              <a:rect b="b" l="l" r="r" t="t"/>
              <a:pathLst>
                <a:path extrusionOk="0" h="532" w="4521">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9"/>
            <p:cNvSpPr/>
            <p:nvPr/>
          </p:nvSpPr>
          <p:spPr>
            <a:xfrm>
              <a:off x="6342059" y="3417183"/>
              <a:ext cx="118839" cy="168922"/>
            </a:xfrm>
            <a:custGeom>
              <a:rect b="b" l="l" r="r" t="t"/>
              <a:pathLst>
                <a:path extrusionOk="0" h="5093" w="3583">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9"/>
            <p:cNvSpPr/>
            <p:nvPr/>
          </p:nvSpPr>
          <p:spPr>
            <a:xfrm>
              <a:off x="6341561" y="3597515"/>
              <a:ext cx="306866" cy="65506"/>
            </a:xfrm>
            <a:custGeom>
              <a:rect b="b" l="l" r="r" t="t"/>
              <a:pathLst>
                <a:path extrusionOk="0" h="1975" w="9252">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9"/>
            <p:cNvSpPr/>
            <p:nvPr/>
          </p:nvSpPr>
          <p:spPr>
            <a:xfrm>
              <a:off x="6342025" y="3270682"/>
              <a:ext cx="65108" cy="65506"/>
            </a:xfrm>
            <a:custGeom>
              <a:rect b="b" l="l" r="r" t="t"/>
              <a:pathLst>
                <a:path extrusionOk="0" h="1975" w="1963">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39"/>
          <p:cNvGrpSpPr/>
          <p:nvPr/>
        </p:nvGrpSpPr>
        <p:grpSpPr>
          <a:xfrm>
            <a:off x="5285601" y="2447393"/>
            <a:ext cx="484249" cy="536704"/>
            <a:chOff x="2645541" y="4001992"/>
            <a:chExt cx="543184" cy="602023"/>
          </a:xfrm>
        </p:grpSpPr>
        <p:sp>
          <p:nvSpPr>
            <p:cNvPr id="1446" name="Google Shape;1446;p39"/>
            <p:cNvSpPr/>
            <p:nvPr/>
          </p:nvSpPr>
          <p:spPr>
            <a:xfrm>
              <a:off x="2709819" y="4234132"/>
              <a:ext cx="74527" cy="54262"/>
            </a:xfrm>
            <a:custGeom>
              <a:rect b="b" l="l" r="r" t="t"/>
              <a:pathLst>
                <a:path extrusionOk="0" h="1636" w="2247">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9"/>
            <p:cNvSpPr/>
            <p:nvPr/>
          </p:nvSpPr>
          <p:spPr>
            <a:xfrm>
              <a:off x="2862721" y="4064115"/>
              <a:ext cx="251144" cy="228922"/>
            </a:xfrm>
            <a:custGeom>
              <a:rect b="b" l="l" r="r" t="t"/>
              <a:pathLst>
                <a:path extrusionOk="0" h="6902" w="7572">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2663783" y="4098775"/>
              <a:ext cx="424677" cy="441260"/>
            </a:xfrm>
            <a:custGeom>
              <a:rect b="b" l="l" r="r" t="t"/>
              <a:pathLst>
                <a:path extrusionOk="0" h="13304" w="12804">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9"/>
            <p:cNvSpPr/>
            <p:nvPr/>
          </p:nvSpPr>
          <p:spPr>
            <a:xfrm>
              <a:off x="2854098" y="4319140"/>
              <a:ext cx="82056" cy="105605"/>
            </a:xfrm>
            <a:custGeom>
              <a:rect b="b" l="l" r="r" t="t"/>
              <a:pathLst>
                <a:path extrusionOk="0" h="3184" w="2474">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9"/>
            <p:cNvSpPr/>
            <p:nvPr/>
          </p:nvSpPr>
          <p:spPr>
            <a:xfrm>
              <a:off x="2645541" y="4001992"/>
              <a:ext cx="189884" cy="189884"/>
            </a:xfrm>
            <a:custGeom>
              <a:rect b="b" l="l" r="r" t="t"/>
              <a:pathLst>
                <a:path extrusionOk="0" h="5725" w="5725">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2645541" y="4414098"/>
              <a:ext cx="189884" cy="189917"/>
            </a:xfrm>
            <a:custGeom>
              <a:rect b="b" l="l" r="r" t="t"/>
              <a:pathLst>
                <a:path extrusionOk="0" h="5726" w="5725">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9"/>
            <p:cNvSpPr/>
            <p:nvPr/>
          </p:nvSpPr>
          <p:spPr>
            <a:xfrm>
              <a:off x="2998841" y="4001992"/>
              <a:ext cx="189884" cy="189884"/>
            </a:xfrm>
            <a:custGeom>
              <a:rect b="b" l="l" r="r" t="t"/>
              <a:pathLst>
                <a:path extrusionOk="0" h="5725" w="5725">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2998841" y="4414098"/>
              <a:ext cx="189884" cy="189884"/>
            </a:xfrm>
            <a:custGeom>
              <a:rect b="b" l="l" r="r" t="t"/>
              <a:pathLst>
                <a:path extrusionOk="0" h="5725" w="5725">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3073136" y="4486967"/>
              <a:ext cx="77380" cy="17678"/>
            </a:xfrm>
            <a:custGeom>
              <a:rect b="b" l="l" r="r" t="t"/>
              <a:pathLst>
                <a:path extrusionOk="0" h="533" w="2333">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9"/>
            <p:cNvSpPr/>
            <p:nvPr/>
          </p:nvSpPr>
          <p:spPr>
            <a:xfrm>
              <a:off x="3073136" y="4516851"/>
              <a:ext cx="77380" cy="17645"/>
            </a:xfrm>
            <a:custGeom>
              <a:rect b="b" l="l" r="r" t="t"/>
              <a:pathLst>
                <a:path extrusionOk="0" h="532" w="2333">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9"/>
            <p:cNvSpPr/>
            <p:nvPr/>
          </p:nvSpPr>
          <p:spPr>
            <a:xfrm>
              <a:off x="3073136" y="4546702"/>
              <a:ext cx="77380" cy="17678"/>
            </a:xfrm>
            <a:custGeom>
              <a:rect b="b" l="l" r="r" t="t"/>
              <a:pathLst>
                <a:path extrusionOk="0" h="533" w="2333">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3067763" y="4041594"/>
              <a:ext cx="17678" cy="17678"/>
            </a:xfrm>
            <a:custGeom>
              <a:rect b="b" l="l" r="r" t="t"/>
              <a:pathLst>
                <a:path extrusionOk="0" h="533" w="533">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3100333" y="4041594"/>
              <a:ext cx="17678" cy="17678"/>
            </a:xfrm>
            <a:custGeom>
              <a:rect b="b" l="l" r="r" t="t"/>
              <a:pathLst>
                <a:path extrusionOk="0" h="533" w="533">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3132871" y="4041594"/>
              <a:ext cx="17678" cy="17678"/>
            </a:xfrm>
            <a:custGeom>
              <a:rect b="b" l="l" r="r" t="t"/>
              <a:pathLst>
                <a:path extrusionOk="0" h="533" w="533">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2686569" y="4504579"/>
              <a:ext cx="59801" cy="59801"/>
            </a:xfrm>
            <a:custGeom>
              <a:rect b="b" l="l" r="r" t="t"/>
              <a:pathLst>
                <a:path extrusionOk="0" h="1803" w="1803">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2681892" y="4086636"/>
              <a:ext cx="106435" cy="17645"/>
            </a:xfrm>
            <a:custGeom>
              <a:rect b="b" l="l" r="r" t="t"/>
              <a:pathLst>
                <a:path extrusionOk="0" h="532" w="3209">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2681892" y="4062423"/>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2681892" y="4038244"/>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39"/>
          <p:cNvGrpSpPr/>
          <p:nvPr/>
        </p:nvGrpSpPr>
        <p:grpSpPr>
          <a:xfrm>
            <a:off x="1011700" y="1197775"/>
            <a:ext cx="76825" cy="76800"/>
            <a:chOff x="3104875" y="1099400"/>
            <a:chExt cx="76825" cy="76800"/>
          </a:xfrm>
        </p:grpSpPr>
        <p:sp>
          <p:nvSpPr>
            <p:cNvPr id="1465" name="Google Shape;1465;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39"/>
          <p:cNvGrpSpPr/>
          <p:nvPr/>
        </p:nvGrpSpPr>
        <p:grpSpPr>
          <a:xfrm>
            <a:off x="6556775" y="821850"/>
            <a:ext cx="76825" cy="76800"/>
            <a:chOff x="3104875" y="1099400"/>
            <a:chExt cx="76825" cy="76800"/>
          </a:xfrm>
        </p:grpSpPr>
        <p:sp>
          <p:nvSpPr>
            <p:cNvPr id="1468" name="Google Shape;1468;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39"/>
          <p:cNvGrpSpPr/>
          <p:nvPr/>
        </p:nvGrpSpPr>
        <p:grpSpPr>
          <a:xfrm>
            <a:off x="7149100" y="4197150"/>
            <a:ext cx="76825" cy="76800"/>
            <a:chOff x="3104875" y="1099400"/>
            <a:chExt cx="76825" cy="76800"/>
          </a:xfrm>
        </p:grpSpPr>
        <p:sp>
          <p:nvSpPr>
            <p:cNvPr id="1471" name="Google Shape;1471;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73" name="Google Shape;1473;p39"/>
          <p:cNvPicPr preferRelativeResize="0"/>
          <p:nvPr/>
        </p:nvPicPr>
        <p:blipFill rotWithShape="1">
          <a:blip r:embed="rId3">
            <a:alphaModFix/>
          </a:blip>
          <a:srcRect b="8336" l="18647" r="8852" t="7960"/>
          <a:stretch/>
        </p:blipFill>
        <p:spPr>
          <a:xfrm rot="-1406513">
            <a:off x="3028660" y="3983800"/>
            <a:ext cx="1175233" cy="763227"/>
          </a:xfrm>
          <a:prstGeom prst="rect">
            <a:avLst/>
          </a:prstGeom>
          <a:noFill/>
          <a:ln>
            <a:noFill/>
          </a:ln>
        </p:spPr>
      </p:pic>
      <p:pic>
        <p:nvPicPr>
          <p:cNvPr id="1474" name="Google Shape;1474;p39"/>
          <p:cNvPicPr preferRelativeResize="0"/>
          <p:nvPr/>
        </p:nvPicPr>
        <p:blipFill rotWithShape="1">
          <a:blip r:embed="rId4">
            <a:alphaModFix/>
          </a:blip>
          <a:srcRect b="0" l="22009" r="18455" t="0"/>
          <a:stretch/>
        </p:blipFill>
        <p:spPr>
          <a:xfrm rot="1913061">
            <a:off x="7375920" y="328184"/>
            <a:ext cx="861581" cy="814058"/>
          </a:xfrm>
          <a:prstGeom prst="rect">
            <a:avLst/>
          </a:prstGeom>
          <a:noFill/>
          <a:ln>
            <a:noFill/>
          </a:ln>
        </p:spPr>
      </p:pic>
      <p:pic>
        <p:nvPicPr>
          <p:cNvPr id="1475" name="Google Shape;1475;p39"/>
          <p:cNvPicPr preferRelativeResize="0"/>
          <p:nvPr/>
        </p:nvPicPr>
        <p:blipFill rotWithShape="1">
          <a:blip r:embed="rId3">
            <a:alphaModFix/>
          </a:blip>
          <a:srcRect b="8336" l="18647" r="8852" t="7960"/>
          <a:stretch/>
        </p:blipFill>
        <p:spPr>
          <a:xfrm rot="9084173">
            <a:off x="1237961" y="787475"/>
            <a:ext cx="1175231" cy="7632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pic>
        <p:nvPicPr>
          <p:cNvPr id="1480" name="Google Shape;1480;p40"/>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481" name="Google Shape;1481;p40"/>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482" name="Google Shape;1482;p40"/>
          <p:cNvPicPr preferRelativeResize="0"/>
          <p:nvPr/>
        </p:nvPicPr>
        <p:blipFill rotWithShape="1">
          <a:blip r:embed="rId5">
            <a:alphaModFix/>
          </a:blip>
          <a:srcRect b="0" l="15236" r="10474" t="0"/>
          <a:stretch/>
        </p:blipFill>
        <p:spPr>
          <a:xfrm rot="1220421">
            <a:off x="408399" y="3540122"/>
            <a:ext cx="1552575" cy="1390851"/>
          </a:xfrm>
          <a:prstGeom prst="rect">
            <a:avLst/>
          </a:prstGeom>
          <a:noFill/>
          <a:ln>
            <a:noFill/>
          </a:ln>
        </p:spPr>
      </p:pic>
      <p:pic>
        <p:nvPicPr>
          <p:cNvPr id="1483" name="Google Shape;1483;p40"/>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484" name="Google Shape;1484;p40"/>
          <p:cNvGrpSpPr/>
          <p:nvPr/>
        </p:nvGrpSpPr>
        <p:grpSpPr>
          <a:xfrm>
            <a:off x="1241825" y="3080475"/>
            <a:ext cx="76825" cy="76800"/>
            <a:chOff x="3104875" y="1099400"/>
            <a:chExt cx="76825" cy="76800"/>
          </a:xfrm>
        </p:grpSpPr>
        <p:sp>
          <p:nvSpPr>
            <p:cNvPr id="1485" name="Google Shape;1485;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40"/>
          <p:cNvGrpSpPr/>
          <p:nvPr/>
        </p:nvGrpSpPr>
        <p:grpSpPr>
          <a:xfrm>
            <a:off x="4870450" y="743250"/>
            <a:ext cx="76825" cy="76800"/>
            <a:chOff x="3104875" y="1099400"/>
            <a:chExt cx="76825" cy="76800"/>
          </a:xfrm>
        </p:grpSpPr>
        <p:sp>
          <p:nvSpPr>
            <p:cNvPr id="1488" name="Google Shape;1488;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0"/>
          <p:cNvGrpSpPr/>
          <p:nvPr/>
        </p:nvGrpSpPr>
        <p:grpSpPr>
          <a:xfrm>
            <a:off x="8200950" y="2377875"/>
            <a:ext cx="76825" cy="76800"/>
            <a:chOff x="3104875" y="1099400"/>
            <a:chExt cx="76825" cy="76800"/>
          </a:xfrm>
        </p:grpSpPr>
        <p:sp>
          <p:nvSpPr>
            <p:cNvPr id="1491" name="Google Shape;1491;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40"/>
          <p:cNvSpPr txBox="1"/>
          <p:nvPr>
            <p:ph type="title"/>
          </p:nvPr>
        </p:nvSpPr>
        <p:spPr>
          <a:xfrm>
            <a:off x="943050" y="1307100"/>
            <a:ext cx="7257900" cy="31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latin typeface="Montserrat"/>
              <a:ea typeface="Montserrat"/>
              <a:cs typeface="Montserrat"/>
              <a:sym typeface="Montserrat"/>
            </a:endParaRPr>
          </a:p>
        </p:txBody>
      </p:sp>
      <p:sp>
        <p:nvSpPr>
          <p:cNvPr id="1494" name="Google Shape;1494;p40"/>
          <p:cNvSpPr txBox="1"/>
          <p:nvPr/>
        </p:nvSpPr>
        <p:spPr>
          <a:xfrm>
            <a:off x="1772675" y="520675"/>
            <a:ext cx="5278500" cy="66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chemeClr val="dk1"/>
                </a:solidFill>
                <a:latin typeface="Montserrat"/>
                <a:ea typeface="Montserrat"/>
                <a:cs typeface="Montserrat"/>
                <a:sym typeface="Montserrat"/>
              </a:rPr>
              <a:t>ARCHITECTURE</a:t>
            </a:r>
            <a:endParaRPr b="1" sz="3400">
              <a:solidFill>
                <a:schemeClr val="dk1"/>
              </a:solidFill>
              <a:latin typeface="Montserrat"/>
              <a:ea typeface="Montserrat"/>
              <a:cs typeface="Montserrat"/>
              <a:sym typeface="Montserrat"/>
            </a:endParaRPr>
          </a:p>
        </p:txBody>
      </p:sp>
      <p:pic>
        <p:nvPicPr>
          <p:cNvPr id="1495" name="Google Shape;1495;p40"/>
          <p:cNvPicPr preferRelativeResize="0"/>
          <p:nvPr/>
        </p:nvPicPr>
        <p:blipFill>
          <a:blip r:embed="rId7">
            <a:alphaModFix/>
          </a:blip>
          <a:stretch>
            <a:fillRect/>
          </a:stretch>
        </p:blipFill>
        <p:spPr>
          <a:xfrm>
            <a:off x="1042125" y="1187275"/>
            <a:ext cx="6814551" cy="35560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